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48" r:id="rId25"/>
    <p:sldId id="338" r:id="rId26"/>
    <p:sldId id="339" r:id="rId27"/>
    <p:sldId id="349" r:id="rId28"/>
    <p:sldId id="345" r:id="rId29"/>
    <p:sldId id="346" r:id="rId30"/>
    <p:sldId id="34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70" d="100"/>
          <a:sy n="70" d="100"/>
        </p:scale>
        <p:origin x="894" y="78"/>
      </p:cViewPr>
      <p:guideLst/>
    </p:cSldViewPr>
  </p:slideViewPr>
  <p:outlineViewPr>
    <p:cViewPr>
      <p:scale>
        <a:sx n="33" d="100"/>
        <a:sy n="33" d="100"/>
      </p:scale>
      <p:origin x="0" y="-12738"/>
    </p:cViewPr>
  </p:outlineViewPr>
  <p:notesTextViewPr>
    <p:cViewPr>
      <p:scale>
        <a:sx n="3" d="2"/>
        <a:sy n="3" d="2"/>
      </p:scale>
      <p:origin x="0" y="-4896"/>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databricks/data/data-sources/sql-databases#write-data-to-jdb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azure/data-factory/monitor-using-azure-mon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azure/azure-monitor/insights/container-insights-overview" TargetMode="External"/><Relationship Id="rId5" Type="http://schemas.openxmlformats.org/officeDocument/2006/relationships/hyperlink" Target="https://docs.microsoft.com/azure/machine-learning/monitor-azure-machine-learning" TargetMode="External"/><Relationship Id="rId4" Type="http://schemas.openxmlformats.org/officeDocument/2006/relationships/hyperlink" Target="https://docs.microsoft.com/azure/architecture/databricks-monitor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typical architecture for this type of scenario, from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Tradewinds, CIO of Margie's Travel</a:t>
            </a:r>
          </a:p>
          <a:p>
            <a:pPr marL="171450" indent="-171450">
              <a:buFont typeface="Arial" panose="020B0604020202020204" pitchFamily="34" charset="0"/>
              <a:buChar char="•"/>
            </a:pPr>
            <a:r>
              <a:rPr lang="en-US" dirty="0"/>
              <a:t>The primary audience is business decision-makers and technology, decision makers. </a:t>
            </a:r>
          </a:p>
          <a:p>
            <a:pPr marL="171450" indent="-171450">
              <a:buFont typeface="Arial" panose="020B0604020202020204" pitchFamily="34" charset="0"/>
              <a:buChar char="•"/>
            </a:pPr>
            <a:r>
              <a:rPr lang="en-US" dirty="0"/>
              <a:t>Usually, we talk to the Infrastructure Managers who report to the CIOs or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Databricks ML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a:t>
            </a:r>
            <a:r>
              <a:rPr lang="en-US" dirty="0" err="1"/>
              <a:t>OpenWeather</a:t>
            </a:r>
            <a:r>
              <a:rPr lang="en-US" dirty="0"/>
              <a:t>.</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Batch-scored predictions are stored in Azure SQL Database, which operates as the serving layer for Power BI reports.</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Key Vault is used as a secret store to centrally manage and securely provide access to secrets, such as connection strings and application keys, to Azure Databricks notebooks and other services, such as Azure Data Factory and the Web App.</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Monitor provides centralized monitoring and logging of all Azure components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a:t>
            </a:r>
            <a:r>
              <a:rPr lang="en-US" b="1" i="1" dirty="0">
                <a:solidFill>
                  <a:srgbClr val="0E101A"/>
                </a:solidFill>
                <a:effectLst/>
              </a:rPr>
              <a:t>What services would you suggest, and what specific steps would they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them to leverage their existing SQL skills. They would need to create the appropriate external tables atop the flight delay files available in HDFS, which reads from the Azure Storage account attached to their Azure Databricks instance.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be continued to be used within Azure Databricks for batch scoring.</a:t>
            </a:r>
          </a:p>
          <a:p>
            <a:endParaRPr lang="en-US" dirty="0"/>
          </a:p>
          <a:p>
            <a:r>
              <a:rPr lang="en-US" b="1" i="1" dirty="0">
                <a:solidFill>
                  <a:srgbClr val="0E101A"/>
                </a:solidFill>
                <a:effectLst/>
              </a:rPr>
              <a:t>How would you guide MT to load data so the machine learning model can process it?</a:t>
            </a:r>
          </a:p>
          <a:p>
            <a:endParaRPr lang="en-US" b="1" dirty="0"/>
          </a:p>
          <a:p>
            <a:r>
              <a:rPr lang="en-US" sz="1200" b="0" kern="1200" dirty="0">
                <a:solidFill>
                  <a:schemeClr val="tx1"/>
                </a:solidFill>
                <a:effectLst/>
                <a:latin typeface="+mn-lt"/>
                <a:ea typeface="+mn-ea"/>
                <a:cs typeface="+mn-cs"/>
              </a:rPr>
              <a:t>The data used for training could be uploaded directly to Azure Databricks, creating a new table with the data stored in DBFS (Databricks File System). Then the data can be accessed from this persistent global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considerable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persisted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What category of machine learning algorithm would you recommend to MT for use in constructing their model? For this scenario, your options are clustering, regression, or two-class classification.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model's effectiveness.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ML models' overall complexity. These steps should be performed before featurization. You can use a Spark Pipeline to organize your data transformation steps in order.</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MLflow Model Serving on Azure Databricks to register the model in the Databricks model registry and automatically deploy the model to a Databricks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MT has shown interest in scoring a flight at a time (based on a customer’s request) and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so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data's file location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notebook that is executed also writes the summarized flight delay predictions to an Azure SQL Database. Power BI will use this data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OpenWeather</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MT wants a cost-effective data store to serve the results from the batch scoring process. The reporting and visualization service should use this data store as opposed to connecting to costly compute clusters. Which data store do you propose, and how will the compute environment that performs batch scoring securely connect to this serving layer without exposing connection strings or other secrets?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stored in Azure SQL Database, which is a platform-as-a-service (PaaS) offering that minimizes operational overhead and provides a cost-effective way to store and serve the data for reporting and visualization. MT can create a JDBC connection to the Azure SQL Database within an Azure Databricks notebook and </a:t>
            </a:r>
            <a:r>
              <a:rPr lang="en-US" b="0" i="0" u="sng" dirty="0">
                <a:solidFill>
                  <a:srgbClr val="000000"/>
                </a:solidFill>
                <a:effectLst/>
                <a:latin typeface="Segoe UI" panose="020B0502040204020203" pitchFamily="34" charset="0"/>
                <a:hlinkClick r:id="rId3" tooltip="https://docs.microsoft.com/azure/databricks/data/data-sources/sql-databases#write-data-to-jdbc"/>
              </a:rPr>
              <a:t>write data from a </a:t>
            </a:r>
            <a:r>
              <a:rPr lang="en-US" b="0" i="0" u="sng" dirty="0" err="1">
                <a:solidFill>
                  <a:srgbClr val="000000"/>
                </a:solidFill>
                <a:effectLst/>
                <a:latin typeface="Segoe UI" panose="020B0502040204020203" pitchFamily="34" charset="0"/>
                <a:hlinkClick r:id="rId3" tooltip="https://docs.microsoft.com/azure/databricks/data/data-sources/sql-databases#write-data-to-jdbc"/>
              </a:rPr>
              <a:t>DataFrame</a:t>
            </a:r>
            <a:r>
              <a:rPr lang="en-US" b="0" i="0" dirty="0">
                <a:solidFill>
                  <a:srgbClr val="000000"/>
                </a:solidFill>
                <a:effectLst/>
                <a:latin typeface="Segoe UI" panose="020B0502040204020203" pitchFamily="34" charset="0"/>
              </a:rPr>
              <a:t>, using the JDBC connection. They would use the </a:t>
            </a:r>
            <a:r>
              <a:rPr lang="en-US" b="0" i="0" dirty="0" err="1">
                <a:solidFill>
                  <a:srgbClr val="000000"/>
                </a:solidFill>
                <a:effectLst/>
                <a:latin typeface="Segoe UI" panose="020B0502040204020203" pitchFamily="34" charset="0"/>
              </a:rPr>
              <a:t>SaveMode.Append</a:t>
            </a:r>
            <a:r>
              <a:rPr lang="en-US" b="0" i="0" dirty="0">
                <a:solidFill>
                  <a:srgbClr val="000000"/>
                </a:solidFill>
                <a:effectLst/>
                <a:latin typeface="Segoe UI" panose="020B0502040204020203" pitchFamily="34" charset="0"/>
              </a:rPr>
              <a:t> write mode to append data to an existing SQL table, rather than overwriting the table each time.</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To securely store the JDBC connection with SQL account details and other secrets, use Azure Key Vault, in addition to Key Vault-backed secret scopes within Azure Databricks. Azure Key Vault provides a service that allows you to securely centralize application secrets. The benefit of it being a centralized store of secrets, is that you only need to define those secrets, like connection strings or account keys, in one place which can be accessed by several Azure services as well as custom applications.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has two types of secret scopes: Key Vault-backed and Databricks-backed. These secret scopes allow you to store secrets, such as database connection strings, securely. If someone tries to output a secret to a notebook, it is replaced by [REDACTED]. This helps prevent someone from viewing the secret or accidentally leaking it when displaying or sharing the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48863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an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airport delays into the Flight Delays web app. The report uses Power BI Direct Query against an Azure SQL Database table written to by the automated batch scoring process run in an Azure Databricks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If they need to make minor changes, such as changing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solidFill>
                  <a:srgbClr val="0E101A"/>
                </a:solidFill>
                <a:effectLst/>
              </a:rPr>
              <a:t>MT wants a way to monitor their data pipeline, including ETL, data preparation, and model training activities. How can they capture and visualize metrics to watch for problems such as performance bottlenecks? How can they quickly access the logs from a single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MT should use Azure Monitor to collect, analyze, and act on telemetry from </a:t>
            </a:r>
            <a:r>
              <a:rPr lang="en-US" b="0" i="0" u="sng" dirty="0">
                <a:solidFill>
                  <a:srgbClr val="000000"/>
                </a:solidFill>
                <a:effectLst/>
                <a:latin typeface="Segoe UI" panose="020B0502040204020203" pitchFamily="34" charset="0"/>
                <a:hlinkClick r:id="rId3" tooltip="https://docs.microsoft.com/azure/data-factory/monitor-using-azure-monitor"/>
              </a:rPr>
              <a:t>Azure Data Factory</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4" tooltip="https://docs.microsoft.com/azure/architecture/databricks-monitoring/"/>
              </a:rPr>
              <a:t>Azure Databricks</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5" tooltip="https://docs.microsoft.com/azure/machine-learning/monitor-azure-machine-learning"/>
              </a:rPr>
              <a:t>Azure Machine Learning</a:t>
            </a:r>
            <a:r>
              <a:rPr lang="en-US" b="0" i="0" dirty="0">
                <a:solidFill>
                  <a:srgbClr val="000000"/>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6" tooltip="https://docs.microsoft.com/azure/azure-monitor/insights/container-insights-overview"/>
              </a:rPr>
              <a:t>AKS</a:t>
            </a:r>
            <a:r>
              <a:rPr lang="en-US" b="0" i="0" dirty="0">
                <a:solidFill>
                  <a:srgbClr val="000000"/>
                </a:solidFill>
                <a:effectLst/>
                <a:latin typeface="Segoe UI" panose="020B0502040204020203" pitchFamily="34" charset="0"/>
              </a:rPr>
              <a:t>. Configuring these services to send application logs and other telemetry to Azure Monitor enables MT's operators to monitor the end-to-end data pipeline, including model training and deployments, from a central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provides additional monitoring capabilities for data scientists and data engineers to view model training run history, model versions, model accuracy, and run details.</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99125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 have heard that creating a machine learning model takes a month to build and another 2–3 months to operationalize to be useable from our production systems. Is this true?</a:t>
            </a:r>
          </a:p>
          <a:p>
            <a:endParaRPr lang="en-US" b="1" dirty="0">
              <a:solidFill>
                <a:srgbClr val="0E101A"/>
              </a:solidFill>
              <a:effectLst/>
            </a:endParaRP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Databricks, you can deploy a saved model with a single command. During the process, a REST API for the deployed model is generated.</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Databricks allows you to retrain your models using notebooks.  Then, you can use the model deployment command to deploy an updated version of the model. As part of the data science workflow, you recreate the model in your experimentation environment. Then, you register the model with the Azure Databricks model registry. Updates are performed using a function call. This call replaces the active version of a model without changing the API URL or the key. The applications consuming the model continue to work without any code change, and start getting better predictions using the new model.</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Azure Synapse Analytics provides the ability to create indices on flat-file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We've heard of Azure Data Lake, but we're not clear if this 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a:t>
            </a:r>
          </a:p>
          <a:p>
            <a:pPr marL="171450" indent="-171450">
              <a:buFont typeface="Arial" panose="020B0604020202020204" pitchFamily="34" charset="0"/>
              <a:buChar char="•"/>
            </a:pPr>
            <a:r>
              <a:rPr lang="en-US" dirty="0"/>
              <a:t>Azure Data Lake Analytics currently supports only Batch workloads, so it is not the right tool for interactive analytic workloads.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solidFill>
                  <a:srgbClr val="0E101A"/>
                </a:solidFill>
                <a:effectLst/>
              </a:rPr>
              <a:t>Does Azure provide any tools for visualizing our data? Ideally, access to these could be managed with Active Directory</a:t>
            </a:r>
            <a:r>
              <a:rPr lang="en-US" b="1" dirty="0"/>
              <a:t>.</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We are hiring a data scientist who prefers to use </a:t>
            </a:r>
            <a:r>
              <a:rPr lang="en-US" b="1" i="0" dirty="0" err="1">
                <a:solidFill>
                  <a:srgbClr val="000000"/>
                </a:solidFill>
                <a:effectLst/>
                <a:latin typeface="Segoe UI" panose="020B0502040204020203" pitchFamily="34" charset="0"/>
              </a:rPr>
              <a:t>MLflow</a:t>
            </a:r>
            <a:r>
              <a:rPr lang="en-US" b="1" i="0" dirty="0">
                <a:solidFill>
                  <a:srgbClr val="000000"/>
                </a:solidFill>
                <a:effectLst/>
                <a:latin typeface="Segoe UI" panose="020B0502040204020203" pitchFamily="34" charset="0"/>
              </a:rPr>
              <a:t> to track model training run metrics and artifacts. Can the proposed Azure-based solution support this library?</a:t>
            </a:r>
          </a:p>
          <a:p>
            <a:pPr algn="l"/>
            <a:r>
              <a:rPr lang="en-US" dirty="0"/>
              <a:t>Yes, MLflow is supported automatically in Azure Databricks. MLflow is an open-source project that data scientists and developers use to instrument their machine learning code to track metrics and artifacts. </a:t>
            </a:r>
            <a:r>
              <a:rPr lang="en-US" dirty="0" err="1"/>
              <a:t>MLflow</a:t>
            </a:r>
            <a:r>
              <a:rPr lang="en-US" dirty="0"/>
              <a:t> keeps training code cloud-agnostic. The data scientist can continue to use MLflow while integrating with either Azure Databricks or Azure Machine Learning to manage and track runs and artifacts securely.</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10/15/2021 5:42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seven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REST API calls to a 3rd party service will be used to retrieve current weather forecasts.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its analytics platform without sacrificing its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wants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would like to limit our SQL DW access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hiring a data scientist who prefers to use </a:t>
            </a:r>
            <a:r>
              <a:rPr lang="en-US" dirty="0" err="1"/>
              <a:t>MLflow</a:t>
            </a:r>
            <a:r>
              <a:rPr lang="en-US" dirty="0"/>
              <a:t> to track model training run metrics and artifacts. Can the proposed Azure-based solution support this library?</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15.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15.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43.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3.svg"/><Relationship Id="rId11" Type="http://schemas.openxmlformats.org/officeDocument/2006/relationships/image" Target="../media/image42.png"/><Relationship Id="rId5" Type="http://schemas.openxmlformats.org/officeDocument/2006/relationships/image" Target="../media/image32.png"/><Relationship Id="rId10" Type="http://schemas.openxmlformats.org/officeDocument/2006/relationships/image" Target="../media/image29.svg"/><Relationship Id="rId4" Type="http://schemas.openxmlformats.org/officeDocument/2006/relationships/image" Target="../media/image31.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2.png"/><Relationship Id="rId7" Type="http://schemas.openxmlformats.org/officeDocument/2006/relationships/image" Target="../media/image34.png"/><Relationship Id="rId12" Type="http://schemas.openxmlformats.org/officeDocument/2006/relationships/image" Target="../media/image37.sv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25.svg"/><Relationship Id="rId4" Type="http://schemas.openxmlformats.org/officeDocument/2006/relationships/image" Target="../media/image43.sv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0.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3.svg"/><Relationship Id="rId4" Type="http://schemas.openxmlformats.org/officeDocument/2006/relationships/image" Target="../media/image41.sv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decision-makers and technology decision-makers</a:t>
            </a:r>
          </a:p>
          <a:p>
            <a:r>
              <a:rPr lang="en-US" sz="3600" dirty="0"/>
              <a:t>Usually, we talk to the Infrastructure Managers who report to the CIOs,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grpSp>
        <p:nvGrpSpPr>
          <p:cNvPr id="58" name="Group 57" descr="Preferred solution architecture">
            <a:extLst>
              <a:ext uri="{FF2B5EF4-FFF2-40B4-BE49-F238E27FC236}">
                <a16:creationId xmlns:a16="http://schemas.microsoft.com/office/drawing/2014/main" id="{711AE5F5-318B-4213-930E-64392CBE28E1}"/>
              </a:ext>
            </a:extLst>
          </p:cNvPr>
          <p:cNvGrpSpPr/>
          <p:nvPr/>
        </p:nvGrpSpPr>
        <p:grpSpPr>
          <a:xfrm>
            <a:off x="1254868" y="1249943"/>
            <a:ext cx="9169804" cy="4741245"/>
            <a:chOff x="26616" y="270104"/>
            <a:chExt cx="10942805" cy="5657975"/>
          </a:xfrm>
        </p:grpSpPr>
        <p:pic>
          <p:nvPicPr>
            <p:cNvPr id="6" name="Graphic 5">
              <a:extLst>
                <a:ext uri="{FF2B5EF4-FFF2-40B4-BE49-F238E27FC236}">
                  <a16:creationId xmlns:a16="http://schemas.microsoft.com/office/drawing/2014/main" id="{023B5CA0-51AD-4260-A321-176665D18BA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9482" y="691837"/>
              <a:ext cx="738663" cy="738663"/>
            </a:xfrm>
            <a:prstGeom prst="rect">
              <a:avLst/>
            </a:prstGeom>
          </p:spPr>
        </p:pic>
        <p:pic>
          <p:nvPicPr>
            <p:cNvPr id="7" name="Graphic 6">
              <a:extLst>
                <a:ext uri="{FF2B5EF4-FFF2-40B4-BE49-F238E27FC236}">
                  <a16:creationId xmlns:a16="http://schemas.microsoft.com/office/drawing/2014/main" id="{5BE173B8-EFB4-476E-86B8-3F152AD00D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99482" y="2804544"/>
              <a:ext cx="828225" cy="828225"/>
            </a:xfrm>
            <a:prstGeom prst="rect">
              <a:avLst/>
            </a:prstGeom>
          </p:spPr>
        </p:pic>
        <p:pic>
          <p:nvPicPr>
            <p:cNvPr id="8" name="Graphic 7">
              <a:extLst>
                <a:ext uri="{FF2B5EF4-FFF2-40B4-BE49-F238E27FC236}">
                  <a16:creationId xmlns:a16="http://schemas.microsoft.com/office/drawing/2014/main" id="{4433D9F7-95C8-4813-ADEE-950D2362707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49603" y="695122"/>
              <a:ext cx="780290" cy="780290"/>
            </a:xfrm>
            <a:prstGeom prst="rect">
              <a:avLst/>
            </a:prstGeom>
          </p:spPr>
        </p:pic>
        <p:pic>
          <p:nvPicPr>
            <p:cNvPr id="9" name="Graphic 8">
              <a:extLst>
                <a:ext uri="{FF2B5EF4-FFF2-40B4-BE49-F238E27FC236}">
                  <a16:creationId xmlns:a16="http://schemas.microsoft.com/office/drawing/2014/main" id="{B2AC5198-29E8-4EAE-A5E0-170EC03E2B2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71091" y="1567237"/>
              <a:ext cx="838079" cy="838079"/>
            </a:xfrm>
            <a:prstGeom prst="rect">
              <a:avLst/>
            </a:prstGeom>
          </p:spPr>
        </p:pic>
        <p:grpSp>
          <p:nvGrpSpPr>
            <p:cNvPr id="10" name="Group 9">
              <a:extLst>
                <a:ext uri="{FF2B5EF4-FFF2-40B4-BE49-F238E27FC236}">
                  <a16:creationId xmlns:a16="http://schemas.microsoft.com/office/drawing/2014/main" id="{B482DA14-B664-4707-A838-73DE599EF13C}"/>
                </a:ext>
              </a:extLst>
            </p:cNvPr>
            <p:cNvGrpSpPr/>
            <p:nvPr/>
          </p:nvGrpSpPr>
          <p:grpSpPr>
            <a:xfrm>
              <a:off x="26616" y="559572"/>
              <a:ext cx="1210785" cy="1204678"/>
              <a:chOff x="131685" y="2924175"/>
              <a:chExt cx="1210785" cy="1204678"/>
            </a:xfrm>
          </p:grpSpPr>
          <p:grpSp>
            <p:nvGrpSpPr>
              <p:cNvPr id="11" name="Group 10">
                <a:extLst>
                  <a:ext uri="{FF2B5EF4-FFF2-40B4-BE49-F238E27FC236}">
                    <a16:creationId xmlns:a16="http://schemas.microsoft.com/office/drawing/2014/main" id="{DD029AEE-84DC-4C62-804F-055611F17596}"/>
                  </a:ext>
                </a:extLst>
              </p:cNvPr>
              <p:cNvGrpSpPr/>
              <p:nvPr/>
            </p:nvGrpSpPr>
            <p:grpSpPr>
              <a:xfrm>
                <a:off x="475528" y="2924175"/>
                <a:ext cx="526080" cy="527570"/>
                <a:chOff x="964212" y="2605826"/>
                <a:chExt cx="914400" cy="916988"/>
              </a:xfrm>
            </p:grpSpPr>
            <p:pic>
              <p:nvPicPr>
                <p:cNvPr id="13" name="Graphic 12" descr="Contract">
                  <a:extLst>
                    <a:ext uri="{FF2B5EF4-FFF2-40B4-BE49-F238E27FC236}">
                      <a16:creationId xmlns:a16="http://schemas.microsoft.com/office/drawing/2014/main" id="{073FB492-E8ED-44FB-B1AE-0944359ED32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4" name="Graphic 13" descr="Paperclip">
                  <a:extLst>
                    <a:ext uri="{FF2B5EF4-FFF2-40B4-BE49-F238E27FC236}">
                      <a16:creationId xmlns:a16="http://schemas.microsoft.com/office/drawing/2014/main" id="{2D5271A1-3508-49CB-8361-34A13A0C77AA}"/>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2" name="TextBox 11">
                <a:extLst>
                  <a:ext uri="{FF2B5EF4-FFF2-40B4-BE49-F238E27FC236}">
                    <a16:creationId xmlns:a16="http://schemas.microsoft.com/office/drawing/2014/main" id="{346ACFCD-51E3-4860-A45F-EFAEE8A6A906}"/>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5" name="Group 14">
              <a:extLst>
                <a:ext uri="{FF2B5EF4-FFF2-40B4-BE49-F238E27FC236}">
                  <a16:creationId xmlns:a16="http://schemas.microsoft.com/office/drawing/2014/main" id="{9A87EF11-436D-4D0E-B6FA-F0A81E9823DA}"/>
                </a:ext>
              </a:extLst>
            </p:cNvPr>
            <p:cNvGrpSpPr/>
            <p:nvPr/>
          </p:nvGrpSpPr>
          <p:grpSpPr>
            <a:xfrm>
              <a:off x="35537" y="3002159"/>
              <a:ext cx="1210785" cy="1420122"/>
              <a:chOff x="131685" y="2924175"/>
              <a:chExt cx="1210785" cy="1420122"/>
            </a:xfrm>
          </p:grpSpPr>
          <p:grpSp>
            <p:nvGrpSpPr>
              <p:cNvPr id="16" name="Group 15">
                <a:extLst>
                  <a:ext uri="{FF2B5EF4-FFF2-40B4-BE49-F238E27FC236}">
                    <a16:creationId xmlns:a16="http://schemas.microsoft.com/office/drawing/2014/main" id="{360FA3AE-8210-42EA-8862-83D7030B5E05}"/>
                  </a:ext>
                </a:extLst>
              </p:cNvPr>
              <p:cNvGrpSpPr/>
              <p:nvPr/>
            </p:nvGrpSpPr>
            <p:grpSpPr>
              <a:xfrm>
                <a:off x="475528" y="2924175"/>
                <a:ext cx="526080" cy="527570"/>
                <a:chOff x="964212" y="2605826"/>
                <a:chExt cx="914400" cy="916988"/>
              </a:xfrm>
            </p:grpSpPr>
            <p:pic>
              <p:nvPicPr>
                <p:cNvPr id="18" name="Graphic 17" descr="Contract">
                  <a:extLst>
                    <a:ext uri="{FF2B5EF4-FFF2-40B4-BE49-F238E27FC236}">
                      <a16:creationId xmlns:a16="http://schemas.microsoft.com/office/drawing/2014/main" id="{AD7A55C0-FAAE-4070-A9ED-4034FE860BE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9" name="Graphic 18" descr="Paperclip">
                  <a:extLst>
                    <a:ext uri="{FF2B5EF4-FFF2-40B4-BE49-F238E27FC236}">
                      <a16:creationId xmlns:a16="http://schemas.microsoft.com/office/drawing/2014/main" id="{DB1285B4-719E-40AD-9CFB-C5685019B668}"/>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7" name="TextBox 16">
                <a:extLst>
                  <a:ext uri="{FF2B5EF4-FFF2-40B4-BE49-F238E27FC236}">
                    <a16:creationId xmlns:a16="http://schemas.microsoft.com/office/drawing/2014/main" id="{C26DDF36-521A-4CB0-98D5-99D55DB96F23}"/>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20" name="TextBox 19">
              <a:extLst>
                <a:ext uri="{FF2B5EF4-FFF2-40B4-BE49-F238E27FC236}">
                  <a16:creationId xmlns:a16="http://schemas.microsoft.com/office/drawing/2014/main" id="{17562161-F668-4405-833C-35E1895E307D}"/>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1" name="TextBox 20">
              <a:extLst>
                <a:ext uri="{FF2B5EF4-FFF2-40B4-BE49-F238E27FC236}">
                  <a16:creationId xmlns:a16="http://schemas.microsoft.com/office/drawing/2014/main" id="{AE6C722A-CC7B-407E-BDEE-E398D68462E6}"/>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nvGrpSpPr>
            <p:cNvPr id="22" name="Group 21">
              <a:extLst>
                <a:ext uri="{FF2B5EF4-FFF2-40B4-BE49-F238E27FC236}">
                  <a16:creationId xmlns:a16="http://schemas.microsoft.com/office/drawing/2014/main" id="{FF569B80-B62E-499D-B48D-975F492AE883}"/>
                </a:ext>
              </a:extLst>
            </p:cNvPr>
            <p:cNvGrpSpPr/>
            <p:nvPr/>
          </p:nvGrpSpPr>
          <p:grpSpPr>
            <a:xfrm>
              <a:off x="6051650" y="1594844"/>
              <a:ext cx="1210785" cy="1482752"/>
              <a:chOff x="6009538" y="1570780"/>
              <a:chExt cx="1210785" cy="1482752"/>
            </a:xfrm>
          </p:grpSpPr>
          <p:pic>
            <p:nvPicPr>
              <p:cNvPr id="23" name="Graphic 22">
                <a:extLst>
                  <a:ext uri="{FF2B5EF4-FFF2-40B4-BE49-F238E27FC236}">
                    <a16:creationId xmlns:a16="http://schemas.microsoft.com/office/drawing/2014/main" id="{478B70B1-E45E-4F8E-8359-1320B6D5481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163013" y="1570780"/>
                <a:ext cx="838079" cy="838079"/>
              </a:xfrm>
              <a:prstGeom prst="rect">
                <a:avLst/>
              </a:prstGeom>
            </p:spPr>
          </p:pic>
          <p:sp>
            <p:nvSpPr>
              <p:cNvPr id="24" name="TextBox 23">
                <a:extLst>
                  <a:ext uri="{FF2B5EF4-FFF2-40B4-BE49-F238E27FC236}">
                    <a16:creationId xmlns:a16="http://schemas.microsoft.com/office/drawing/2014/main" id="{CCD0C0C1-681A-421A-9294-65D4489B820E}"/>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25" name="TextBox 24">
              <a:extLst>
                <a:ext uri="{FF2B5EF4-FFF2-40B4-BE49-F238E27FC236}">
                  <a16:creationId xmlns:a16="http://schemas.microsoft.com/office/drawing/2014/main" id="{F2EB66BD-85C8-42AB-BCC1-B802C084FE54}"/>
                </a:ext>
              </a:extLst>
            </p:cNvPr>
            <p:cNvSpPr txBox="1"/>
            <p:nvPr/>
          </p:nvSpPr>
          <p:spPr>
            <a:xfrm>
              <a:off x="9658004" y="1490591"/>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26" name="TextBox 25">
              <a:extLst>
                <a:ext uri="{FF2B5EF4-FFF2-40B4-BE49-F238E27FC236}">
                  <a16:creationId xmlns:a16="http://schemas.microsoft.com/office/drawing/2014/main" id="{CEAA5955-2F73-40D0-B56A-E859F0BB6CAA}"/>
                </a:ext>
              </a:extLst>
            </p:cNvPr>
            <p:cNvSpPr txBox="1"/>
            <p:nvPr/>
          </p:nvSpPr>
          <p:spPr>
            <a:xfrm>
              <a:off x="9701840" y="3660707"/>
              <a:ext cx="1210785" cy="523220"/>
            </a:xfrm>
            <a:prstGeom prst="rect">
              <a:avLst/>
            </a:prstGeom>
            <a:noFill/>
          </p:spPr>
          <p:txBody>
            <a:bodyPr wrap="square" rtlCol="0">
              <a:spAutoFit/>
            </a:bodyPr>
            <a:lstStyle/>
            <a:p>
              <a:pPr algn="ctr"/>
              <a:r>
                <a:rPr lang="en-US" sz="1400" dirty="0"/>
                <a:t>Flight Delays Web Portal</a:t>
              </a:r>
              <a:endParaRPr lang="en-US" sz="1000" dirty="0"/>
            </a:p>
          </p:txBody>
        </p:sp>
        <p:grpSp>
          <p:nvGrpSpPr>
            <p:cNvPr id="27" name="Group 26">
              <a:extLst>
                <a:ext uri="{FF2B5EF4-FFF2-40B4-BE49-F238E27FC236}">
                  <a16:creationId xmlns:a16="http://schemas.microsoft.com/office/drawing/2014/main" id="{8D84F262-7681-46A5-A77B-8E0A642F8626}"/>
                </a:ext>
              </a:extLst>
            </p:cNvPr>
            <p:cNvGrpSpPr/>
            <p:nvPr/>
          </p:nvGrpSpPr>
          <p:grpSpPr>
            <a:xfrm>
              <a:off x="8853406" y="4499503"/>
              <a:ext cx="1210785" cy="1428576"/>
              <a:chOff x="6881921" y="5047071"/>
              <a:chExt cx="1210785" cy="1428576"/>
            </a:xfrm>
          </p:grpSpPr>
          <p:pic>
            <p:nvPicPr>
              <p:cNvPr id="28" name="Graphic 27" descr="Partial Sun">
                <a:extLst>
                  <a:ext uri="{FF2B5EF4-FFF2-40B4-BE49-F238E27FC236}">
                    <a16:creationId xmlns:a16="http://schemas.microsoft.com/office/drawing/2014/main" id="{77F2E127-D52B-4152-85E8-E60237B65B34}"/>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41039" y="5047071"/>
                <a:ext cx="892551" cy="892551"/>
              </a:xfrm>
              <a:prstGeom prst="rect">
                <a:avLst/>
              </a:prstGeom>
            </p:spPr>
          </p:pic>
          <p:sp>
            <p:nvSpPr>
              <p:cNvPr id="29" name="TextBox 28">
                <a:extLst>
                  <a:ext uri="{FF2B5EF4-FFF2-40B4-BE49-F238E27FC236}">
                    <a16:creationId xmlns:a16="http://schemas.microsoft.com/office/drawing/2014/main" id="{9FF27B5E-BDD9-4375-981F-9C39AF70BC4F}"/>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cxnSp>
          <p:nvCxnSpPr>
            <p:cNvPr id="31" name="Connector: Curved 30">
              <a:extLst>
                <a:ext uri="{FF2B5EF4-FFF2-40B4-BE49-F238E27FC236}">
                  <a16:creationId xmlns:a16="http://schemas.microsoft.com/office/drawing/2014/main" id="{45A205AB-28B6-4257-B311-857880D08BBC}"/>
                </a:ext>
              </a:extLst>
            </p:cNvPr>
            <p:cNvCxnSpPr>
              <a:cxnSpLocks/>
              <a:stCxn id="13" idx="3"/>
            </p:cNvCxnSpPr>
            <p:nvPr/>
          </p:nvCxnSpPr>
          <p:spPr>
            <a:xfrm>
              <a:off x="896539" y="824102"/>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Curved 31">
              <a:extLst>
                <a:ext uri="{FF2B5EF4-FFF2-40B4-BE49-F238E27FC236}">
                  <a16:creationId xmlns:a16="http://schemas.microsoft.com/office/drawing/2014/main" id="{B658673B-B160-410D-A181-964038C7090E}"/>
                </a:ext>
              </a:extLst>
            </p:cNvPr>
            <p:cNvCxnSpPr>
              <a:cxnSpLocks/>
            </p:cNvCxnSpPr>
            <p:nvPr/>
          </p:nvCxnSpPr>
          <p:spPr>
            <a:xfrm flipV="1">
              <a:off x="896539" y="1986279"/>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19E61E5C-CBB3-4C25-B21F-D65D0F654AD7}"/>
                </a:ext>
              </a:extLst>
            </p:cNvPr>
            <p:cNvCxnSpPr>
              <a:cxnSpLocks/>
            </p:cNvCxnSpPr>
            <p:nvPr/>
          </p:nvCxnSpPr>
          <p:spPr>
            <a:xfrm>
              <a:off x="3281699" y="1986279"/>
              <a:ext cx="767117"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4170CBB-3F39-45E7-85EF-C3F7E3C72C00}"/>
                </a:ext>
              </a:extLst>
            </p:cNvPr>
            <p:cNvCxnSpPr>
              <a:cxnSpLocks/>
            </p:cNvCxnSpPr>
            <p:nvPr/>
          </p:nvCxnSpPr>
          <p:spPr>
            <a:xfrm>
              <a:off x="4829106" y="1986279"/>
              <a:ext cx="139985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Connector: Elbow 34">
              <a:extLst>
                <a:ext uri="{FF2B5EF4-FFF2-40B4-BE49-F238E27FC236}">
                  <a16:creationId xmlns:a16="http://schemas.microsoft.com/office/drawing/2014/main" id="{F9D9865A-E3FF-4D97-8CE2-912590E2A2FD}"/>
                </a:ext>
              </a:extLst>
            </p:cNvPr>
            <p:cNvCxnSpPr>
              <a:cxnSpLocks/>
              <a:stCxn id="21" idx="2"/>
            </p:cNvCxnSpPr>
            <p:nvPr/>
          </p:nvCxnSpPr>
          <p:spPr>
            <a:xfrm rot="5400000" flipH="1" flipV="1">
              <a:off x="4073989" y="803843"/>
              <a:ext cx="972532" cy="3337403"/>
            </a:xfrm>
            <a:prstGeom prst="bentConnector4">
              <a:avLst>
                <a:gd name="adj1" fmla="val -54292"/>
                <a:gd name="adj2" fmla="val 90348"/>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C03491F6-19BD-4002-AF4B-4160702642DA}"/>
                </a:ext>
              </a:extLst>
            </p:cNvPr>
            <p:cNvSpPr txBox="1"/>
            <p:nvPr/>
          </p:nvSpPr>
          <p:spPr>
            <a:xfrm>
              <a:off x="6051650" y="3159296"/>
              <a:ext cx="1524914" cy="661115"/>
            </a:xfrm>
            <a:prstGeom prst="rect">
              <a:avLst/>
            </a:prstGeom>
            <a:noFill/>
          </p:spPr>
          <p:txBody>
            <a:bodyPr wrap="square" rtlCol="0">
              <a:spAutoFit/>
            </a:bodyPr>
            <a:lstStyle/>
            <a:p>
              <a:r>
                <a:rPr lang="en-US" sz="1000" dirty="0"/>
                <a:t>Create, train, &amp; operationalize ML model</a:t>
              </a:r>
            </a:p>
          </p:txBody>
        </p:sp>
        <p:cxnSp>
          <p:nvCxnSpPr>
            <p:cNvPr id="38" name="Connector: Elbow 37">
              <a:extLst>
                <a:ext uri="{FF2B5EF4-FFF2-40B4-BE49-F238E27FC236}">
                  <a16:creationId xmlns:a16="http://schemas.microsoft.com/office/drawing/2014/main" id="{977F65A1-AB9D-42F5-A5C0-BB7600D16795}"/>
                </a:ext>
              </a:extLst>
            </p:cNvPr>
            <p:cNvCxnSpPr>
              <a:cxnSpLocks/>
              <a:endCxn id="23" idx="0"/>
            </p:cNvCxnSpPr>
            <p:nvPr/>
          </p:nvCxnSpPr>
          <p:spPr>
            <a:xfrm rot="10800000" flipV="1">
              <a:off x="6624165" y="1086208"/>
              <a:ext cx="1365806" cy="508635"/>
            </a:xfrm>
            <a:prstGeom prst="bentConnector2">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9953C4D2-AD41-48A6-B768-E9B79D271A2D}"/>
                </a:ext>
              </a:extLst>
            </p:cNvPr>
            <p:cNvCxnSpPr>
              <a:cxnSpLocks/>
            </p:cNvCxnSpPr>
            <p:nvPr/>
          </p:nvCxnSpPr>
          <p:spPr>
            <a:xfrm rot="10800000">
              <a:off x="6943742" y="2229254"/>
              <a:ext cx="2973348" cy="98063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nector: Elbow 39">
              <a:extLst>
                <a:ext uri="{FF2B5EF4-FFF2-40B4-BE49-F238E27FC236}">
                  <a16:creationId xmlns:a16="http://schemas.microsoft.com/office/drawing/2014/main" id="{70606A4D-49FC-4EAC-B16E-2989DFF34344}"/>
                </a:ext>
              </a:extLst>
            </p:cNvPr>
            <p:cNvCxnSpPr>
              <a:cxnSpLocks/>
              <a:stCxn id="26" idx="2"/>
              <a:endCxn id="28" idx="3"/>
            </p:cNvCxnSpPr>
            <p:nvPr/>
          </p:nvCxnSpPr>
          <p:spPr>
            <a:xfrm rot="5400000">
              <a:off x="9725228" y="4363774"/>
              <a:ext cx="761852" cy="40215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E4CDD385-2D47-4213-A720-56C992B956A3}"/>
                </a:ext>
              </a:extLst>
            </p:cNvPr>
            <p:cNvCxnSpPr>
              <a:cxnSpLocks/>
              <a:endCxn id="25" idx="2"/>
            </p:cNvCxnSpPr>
            <p:nvPr/>
          </p:nvCxnSpPr>
          <p:spPr>
            <a:xfrm flipV="1">
              <a:off x="10307233" y="2229255"/>
              <a:ext cx="6480" cy="5904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4E650675-B1CA-45ED-9774-667992A99481}"/>
                </a:ext>
              </a:extLst>
            </p:cNvPr>
            <p:cNvSpPr txBox="1"/>
            <p:nvPr/>
          </p:nvSpPr>
          <p:spPr>
            <a:xfrm>
              <a:off x="2878170" y="3543412"/>
              <a:ext cx="2146052" cy="553998"/>
            </a:xfrm>
            <a:prstGeom prst="rect">
              <a:avLst/>
            </a:prstGeom>
            <a:noFill/>
          </p:spPr>
          <p:txBody>
            <a:bodyPr wrap="square" rtlCol="0">
              <a:spAutoFit/>
            </a:bodyPr>
            <a:lstStyle/>
            <a:p>
              <a:r>
                <a:rPr lang="en-US" sz="1000" dirty="0"/>
                <a:t>Copy data to blob storage</a:t>
              </a:r>
              <a:br>
                <a:rPr lang="en-US" sz="1000" dirty="0"/>
              </a:br>
              <a:r>
                <a:rPr lang="en-US" sz="1000" dirty="0"/>
                <a:t>Execute Databricks Notebook for batch scoring</a:t>
              </a:r>
            </a:p>
          </p:txBody>
        </p:sp>
        <p:sp>
          <p:nvSpPr>
            <p:cNvPr id="46" name="TextBox 45">
              <a:extLst>
                <a:ext uri="{FF2B5EF4-FFF2-40B4-BE49-F238E27FC236}">
                  <a16:creationId xmlns:a16="http://schemas.microsoft.com/office/drawing/2014/main" id="{BA8997B1-756F-45EA-AC85-B452FA9764BE}"/>
                </a:ext>
              </a:extLst>
            </p:cNvPr>
            <p:cNvSpPr txBox="1"/>
            <p:nvPr/>
          </p:nvSpPr>
          <p:spPr>
            <a:xfrm>
              <a:off x="1154204" y="270104"/>
              <a:ext cx="1604869" cy="553998"/>
            </a:xfrm>
            <a:prstGeom prst="rect">
              <a:avLst/>
            </a:prstGeom>
            <a:noFill/>
          </p:spPr>
          <p:txBody>
            <a:bodyPr wrap="square" rtlCol="0">
              <a:spAutoFit/>
            </a:bodyPr>
            <a:lstStyle/>
            <a:p>
              <a:r>
                <a:rPr lang="en-US" sz="1000" dirty="0"/>
                <a:t>Integration Runtime</a:t>
              </a:r>
              <a:br>
                <a:rPr lang="en-US" sz="1000" dirty="0"/>
              </a:br>
              <a:r>
                <a:rPr lang="en-US" sz="1000" dirty="0"/>
                <a:t>Move on-premises data to Azure Storage</a:t>
              </a:r>
            </a:p>
          </p:txBody>
        </p:sp>
        <p:cxnSp>
          <p:nvCxnSpPr>
            <p:cNvPr id="47" name="Straight Arrow Connector 46">
              <a:extLst>
                <a:ext uri="{FF2B5EF4-FFF2-40B4-BE49-F238E27FC236}">
                  <a16:creationId xmlns:a16="http://schemas.microsoft.com/office/drawing/2014/main" id="{69C5A234-B944-4C0C-B739-2C34DF7F443E}"/>
                </a:ext>
              </a:extLst>
            </p:cNvPr>
            <p:cNvCxnSpPr>
              <a:cxnSpLocks/>
            </p:cNvCxnSpPr>
            <p:nvPr/>
          </p:nvCxnSpPr>
          <p:spPr>
            <a:xfrm flipH="1">
              <a:off x="8673083" y="1081982"/>
              <a:ext cx="1200170" cy="4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Box 47">
              <a:extLst>
                <a:ext uri="{FF2B5EF4-FFF2-40B4-BE49-F238E27FC236}">
                  <a16:creationId xmlns:a16="http://schemas.microsoft.com/office/drawing/2014/main" id="{8D3CCD50-4253-495D-8769-5E34FCA6F505}"/>
                </a:ext>
              </a:extLst>
            </p:cNvPr>
            <p:cNvSpPr txBox="1"/>
            <p:nvPr/>
          </p:nvSpPr>
          <p:spPr>
            <a:xfrm>
              <a:off x="7660176" y="1489648"/>
              <a:ext cx="1352348" cy="523220"/>
            </a:xfrm>
            <a:prstGeom prst="rect">
              <a:avLst/>
            </a:prstGeom>
            <a:noFill/>
          </p:spPr>
          <p:txBody>
            <a:bodyPr wrap="square" rtlCol="0">
              <a:spAutoFit/>
            </a:bodyPr>
            <a:lstStyle/>
            <a:p>
              <a:pPr algn="ctr"/>
              <a:r>
                <a:rPr lang="en-US" sz="1400" dirty="0"/>
                <a:t>Azure SQL Database</a:t>
              </a:r>
              <a:endParaRPr lang="en-US" sz="1000" dirty="0"/>
            </a:p>
          </p:txBody>
        </p:sp>
        <p:grpSp>
          <p:nvGrpSpPr>
            <p:cNvPr id="49" name="Group 48">
              <a:extLst>
                <a:ext uri="{FF2B5EF4-FFF2-40B4-BE49-F238E27FC236}">
                  <a16:creationId xmlns:a16="http://schemas.microsoft.com/office/drawing/2014/main" id="{064EBB35-DCC8-45C5-86AC-9C56FFE04999}"/>
                </a:ext>
              </a:extLst>
            </p:cNvPr>
            <p:cNvGrpSpPr/>
            <p:nvPr/>
          </p:nvGrpSpPr>
          <p:grpSpPr>
            <a:xfrm>
              <a:off x="841526" y="4795500"/>
              <a:ext cx="1352348" cy="1088997"/>
              <a:chOff x="841526" y="4759808"/>
              <a:chExt cx="1352348" cy="1088997"/>
            </a:xfrm>
          </p:grpSpPr>
          <p:pic>
            <p:nvPicPr>
              <p:cNvPr id="50" name="Graphic 49">
                <a:extLst>
                  <a:ext uri="{FF2B5EF4-FFF2-40B4-BE49-F238E27FC236}">
                    <a16:creationId xmlns:a16="http://schemas.microsoft.com/office/drawing/2014/main" id="{EB4AD465-85C3-466A-9DE1-1D835E8C52DC}"/>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27555" y="4759808"/>
                <a:ext cx="780290" cy="780290"/>
              </a:xfrm>
              <a:prstGeom prst="rect">
                <a:avLst/>
              </a:prstGeom>
            </p:spPr>
          </p:pic>
          <p:sp>
            <p:nvSpPr>
              <p:cNvPr id="51" name="TextBox 50">
                <a:extLst>
                  <a:ext uri="{FF2B5EF4-FFF2-40B4-BE49-F238E27FC236}">
                    <a16:creationId xmlns:a16="http://schemas.microsoft.com/office/drawing/2014/main" id="{2094C931-5056-48DE-BD5B-71CF2B279848}"/>
                  </a:ext>
                </a:extLst>
              </p:cNvPr>
              <p:cNvSpPr txBox="1"/>
              <p:nvPr/>
            </p:nvSpPr>
            <p:spPr>
              <a:xfrm>
                <a:off x="841526" y="5541028"/>
                <a:ext cx="1352348" cy="307777"/>
              </a:xfrm>
              <a:prstGeom prst="rect">
                <a:avLst/>
              </a:prstGeom>
              <a:noFill/>
            </p:spPr>
            <p:txBody>
              <a:bodyPr wrap="square" rtlCol="0">
                <a:spAutoFit/>
              </a:bodyPr>
              <a:lstStyle/>
              <a:p>
                <a:pPr algn="ctr"/>
                <a:r>
                  <a:rPr lang="en-US" sz="1400" dirty="0"/>
                  <a:t>Azure Monitor</a:t>
                </a:r>
                <a:endParaRPr lang="en-US" sz="1000" dirty="0"/>
              </a:p>
            </p:txBody>
          </p:sp>
        </p:grpSp>
        <p:grpSp>
          <p:nvGrpSpPr>
            <p:cNvPr id="52" name="Group 51">
              <a:extLst>
                <a:ext uri="{FF2B5EF4-FFF2-40B4-BE49-F238E27FC236}">
                  <a16:creationId xmlns:a16="http://schemas.microsoft.com/office/drawing/2014/main" id="{34150C07-76EB-4DFC-B36C-0CD3896BEEDD}"/>
                </a:ext>
              </a:extLst>
            </p:cNvPr>
            <p:cNvGrpSpPr/>
            <p:nvPr/>
          </p:nvGrpSpPr>
          <p:grpSpPr>
            <a:xfrm>
              <a:off x="2215379" y="4795500"/>
              <a:ext cx="1352348" cy="1088067"/>
              <a:chOff x="2215379" y="4759808"/>
              <a:chExt cx="1352348" cy="1088067"/>
            </a:xfrm>
          </p:grpSpPr>
          <p:pic>
            <p:nvPicPr>
              <p:cNvPr id="53" name="Graphic 52">
                <a:extLst>
                  <a:ext uri="{FF2B5EF4-FFF2-40B4-BE49-F238E27FC236}">
                    <a16:creationId xmlns:a16="http://schemas.microsoft.com/office/drawing/2014/main" id="{CA00DBEA-3E68-4D14-881E-F342295FA8A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502935" y="4759808"/>
                <a:ext cx="780290" cy="780290"/>
              </a:xfrm>
              <a:prstGeom prst="rect">
                <a:avLst/>
              </a:prstGeom>
            </p:spPr>
          </p:pic>
          <p:sp>
            <p:nvSpPr>
              <p:cNvPr id="54" name="TextBox 53">
                <a:extLst>
                  <a:ext uri="{FF2B5EF4-FFF2-40B4-BE49-F238E27FC236}">
                    <a16:creationId xmlns:a16="http://schemas.microsoft.com/office/drawing/2014/main" id="{39E4AE88-2988-48EF-930A-16F536B55083}"/>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pic>
          <p:nvPicPr>
            <p:cNvPr id="55" name="Graphic 54">
              <a:extLst>
                <a:ext uri="{FF2B5EF4-FFF2-40B4-BE49-F238E27FC236}">
                  <a16:creationId xmlns:a16="http://schemas.microsoft.com/office/drawing/2014/main" id="{AE8A76FB-336E-4222-BC02-565541FCCE3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54832" y="1612891"/>
              <a:ext cx="790215" cy="790215"/>
            </a:xfrm>
            <a:prstGeom prst="rect">
              <a:avLst/>
            </a:prstGeom>
          </p:spPr>
        </p:pic>
      </p:gr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grpSp>
        <p:nvGrpSpPr>
          <p:cNvPr id="4" name="Group 3" descr="Data Loading Preferred Solution Architecture">
            <a:extLst>
              <a:ext uri="{FF2B5EF4-FFF2-40B4-BE49-F238E27FC236}">
                <a16:creationId xmlns:a16="http://schemas.microsoft.com/office/drawing/2014/main" id="{841C0D7B-D2A9-4381-8A52-7B6C2695F056}"/>
              </a:ext>
            </a:extLst>
          </p:cNvPr>
          <p:cNvGrpSpPr/>
          <p:nvPr/>
        </p:nvGrpSpPr>
        <p:grpSpPr>
          <a:xfrm>
            <a:off x="3368400" y="1425556"/>
            <a:ext cx="7918314" cy="5432444"/>
            <a:chOff x="4357484" y="1737259"/>
            <a:chExt cx="5940865" cy="4152177"/>
          </a:xfrm>
        </p:grpSpPr>
        <p:grpSp>
          <p:nvGrpSpPr>
            <p:cNvPr id="5" name="Group 4">
              <a:extLst>
                <a:ext uri="{FF2B5EF4-FFF2-40B4-BE49-F238E27FC236}">
                  <a16:creationId xmlns:a16="http://schemas.microsoft.com/office/drawing/2014/main" id="{0997C4F0-6A09-45EF-8682-D96D046F9FC0}"/>
                </a:ext>
              </a:extLst>
            </p:cNvPr>
            <p:cNvGrpSpPr/>
            <p:nvPr/>
          </p:nvGrpSpPr>
          <p:grpSpPr>
            <a:xfrm>
              <a:off x="4357484" y="2026727"/>
              <a:ext cx="1210785" cy="1204678"/>
              <a:chOff x="131685" y="2924175"/>
              <a:chExt cx="1210785" cy="1204678"/>
            </a:xfrm>
          </p:grpSpPr>
          <p:grpSp>
            <p:nvGrpSpPr>
              <p:cNvPr id="6" name="Group 5">
                <a:extLst>
                  <a:ext uri="{FF2B5EF4-FFF2-40B4-BE49-F238E27FC236}">
                    <a16:creationId xmlns:a16="http://schemas.microsoft.com/office/drawing/2014/main" id="{4D340A7F-6604-4FA1-8D27-64D6415AF11A}"/>
                  </a:ext>
                </a:extLst>
              </p:cNvPr>
              <p:cNvGrpSpPr/>
              <p:nvPr/>
            </p:nvGrpSpPr>
            <p:grpSpPr>
              <a:xfrm>
                <a:off x="475528" y="2924175"/>
                <a:ext cx="526080" cy="527570"/>
                <a:chOff x="964212" y="2605826"/>
                <a:chExt cx="914400" cy="916988"/>
              </a:xfrm>
            </p:grpSpPr>
            <p:pic>
              <p:nvPicPr>
                <p:cNvPr id="9" name="Graphic 8" descr="Contract">
                  <a:extLst>
                    <a:ext uri="{FF2B5EF4-FFF2-40B4-BE49-F238E27FC236}">
                      <a16:creationId xmlns:a16="http://schemas.microsoft.com/office/drawing/2014/main" id="{63B24D68-6721-4E0B-BCA1-47BE5DEB72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0" name="Graphic 9" descr="Paperclip">
                  <a:extLst>
                    <a:ext uri="{FF2B5EF4-FFF2-40B4-BE49-F238E27FC236}">
                      <a16:creationId xmlns:a16="http://schemas.microsoft.com/office/drawing/2014/main" id="{52BEF628-11EE-48AA-A996-1A5CB19AAC72}"/>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8" name="TextBox 7">
                <a:extLst>
                  <a:ext uri="{FF2B5EF4-FFF2-40B4-BE49-F238E27FC236}">
                    <a16:creationId xmlns:a16="http://schemas.microsoft.com/office/drawing/2014/main" id="{031B6055-C65B-4294-9517-F15CCE02266B}"/>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1" name="Group 10">
              <a:extLst>
                <a:ext uri="{FF2B5EF4-FFF2-40B4-BE49-F238E27FC236}">
                  <a16:creationId xmlns:a16="http://schemas.microsoft.com/office/drawing/2014/main" id="{7D2EDCDC-6A01-4B26-83A6-D298FD9C5068}"/>
                </a:ext>
              </a:extLst>
            </p:cNvPr>
            <p:cNvGrpSpPr/>
            <p:nvPr/>
          </p:nvGrpSpPr>
          <p:grpSpPr>
            <a:xfrm>
              <a:off x="4366405" y="4469314"/>
              <a:ext cx="1210785" cy="1420122"/>
              <a:chOff x="131685" y="2924175"/>
              <a:chExt cx="1210785" cy="1420122"/>
            </a:xfrm>
          </p:grpSpPr>
          <p:grpSp>
            <p:nvGrpSpPr>
              <p:cNvPr id="12" name="Group 11">
                <a:extLst>
                  <a:ext uri="{FF2B5EF4-FFF2-40B4-BE49-F238E27FC236}">
                    <a16:creationId xmlns:a16="http://schemas.microsoft.com/office/drawing/2014/main" id="{965556D5-CC1E-499D-97B8-B703C322DD1A}"/>
                  </a:ext>
                </a:extLst>
              </p:cNvPr>
              <p:cNvGrpSpPr/>
              <p:nvPr/>
            </p:nvGrpSpPr>
            <p:grpSpPr>
              <a:xfrm>
                <a:off x="475528" y="2924175"/>
                <a:ext cx="526080" cy="527570"/>
                <a:chOff x="964212" y="2605826"/>
                <a:chExt cx="914400" cy="916988"/>
              </a:xfrm>
            </p:grpSpPr>
            <p:pic>
              <p:nvPicPr>
                <p:cNvPr id="14" name="Graphic 13" descr="Contract">
                  <a:extLst>
                    <a:ext uri="{FF2B5EF4-FFF2-40B4-BE49-F238E27FC236}">
                      <a16:creationId xmlns:a16="http://schemas.microsoft.com/office/drawing/2014/main" id="{564EFF00-A297-4D8C-9D96-90333D370C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5" name="Graphic 14" descr="Paperclip">
                  <a:extLst>
                    <a:ext uri="{FF2B5EF4-FFF2-40B4-BE49-F238E27FC236}">
                      <a16:creationId xmlns:a16="http://schemas.microsoft.com/office/drawing/2014/main" id="{EFD90A96-E98E-4FE4-94A5-A774135A50C7}"/>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13" name="TextBox 12">
                <a:extLst>
                  <a:ext uri="{FF2B5EF4-FFF2-40B4-BE49-F238E27FC236}">
                    <a16:creationId xmlns:a16="http://schemas.microsoft.com/office/drawing/2014/main" id="{72EEFFB9-5B01-4699-9DAD-BBF594BCB08A}"/>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16" name="TextBox 15">
              <a:extLst>
                <a:ext uri="{FF2B5EF4-FFF2-40B4-BE49-F238E27FC236}">
                  <a16:creationId xmlns:a16="http://schemas.microsoft.com/office/drawing/2014/main" id="{38DCBA9C-25A1-401E-B68C-3E47294B7E35}"/>
                </a:ext>
              </a:extLst>
            </p:cNvPr>
            <p:cNvSpPr txBox="1"/>
            <p:nvPr/>
          </p:nvSpPr>
          <p:spPr>
            <a:xfrm>
              <a:off x="9087564" y="3856579"/>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17" name="TextBox 16">
              <a:extLst>
                <a:ext uri="{FF2B5EF4-FFF2-40B4-BE49-F238E27FC236}">
                  <a16:creationId xmlns:a16="http://schemas.microsoft.com/office/drawing/2014/main" id="{43255C0C-A48C-4588-9B98-D525C2B5013B}"/>
                </a:ext>
              </a:extLst>
            </p:cNvPr>
            <p:cNvSpPr txBox="1"/>
            <p:nvPr/>
          </p:nvSpPr>
          <p:spPr>
            <a:xfrm>
              <a:off x="6617029" y="3902746"/>
              <a:ext cx="1210785" cy="523220"/>
            </a:xfrm>
            <a:prstGeom prst="rect">
              <a:avLst/>
            </a:prstGeom>
            <a:noFill/>
          </p:spPr>
          <p:txBody>
            <a:bodyPr wrap="square" rtlCol="0">
              <a:spAutoFit/>
            </a:bodyPr>
            <a:lstStyle/>
            <a:p>
              <a:pPr algn="ctr"/>
              <a:r>
                <a:rPr lang="en-US" sz="1400" dirty="0"/>
                <a:t>Azure Data Factory</a:t>
              </a:r>
              <a:endParaRPr lang="en-US" sz="1000" dirty="0"/>
            </a:p>
          </p:txBody>
        </p:sp>
        <p:cxnSp>
          <p:nvCxnSpPr>
            <p:cNvPr id="18" name="Connector: Curved 17">
              <a:extLst>
                <a:ext uri="{FF2B5EF4-FFF2-40B4-BE49-F238E27FC236}">
                  <a16:creationId xmlns:a16="http://schemas.microsoft.com/office/drawing/2014/main" id="{BF76D366-27FD-4677-A2CD-C558B4CA578C}"/>
                </a:ext>
              </a:extLst>
            </p:cNvPr>
            <p:cNvCxnSpPr>
              <a:cxnSpLocks/>
              <a:stCxn id="9" idx="3"/>
            </p:cNvCxnSpPr>
            <p:nvPr/>
          </p:nvCxnSpPr>
          <p:spPr>
            <a:xfrm>
              <a:off x="5227407" y="2291257"/>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or: Curved 18">
              <a:extLst>
                <a:ext uri="{FF2B5EF4-FFF2-40B4-BE49-F238E27FC236}">
                  <a16:creationId xmlns:a16="http://schemas.microsoft.com/office/drawing/2014/main" id="{229BEA2C-A189-4693-B1E4-A3BD7233DB29}"/>
                </a:ext>
              </a:extLst>
            </p:cNvPr>
            <p:cNvCxnSpPr>
              <a:cxnSpLocks/>
            </p:cNvCxnSpPr>
            <p:nvPr/>
          </p:nvCxnSpPr>
          <p:spPr>
            <a:xfrm flipV="1">
              <a:off x="5227407" y="3453434"/>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D670BE7-F713-46A8-97E8-ADD44CF3CB13}"/>
                </a:ext>
              </a:extLst>
            </p:cNvPr>
            <p:cNvCxnSpPr>
              <a:cxnSpLocks/>
            </p:cNvCxnSpPr>
            <p:nvPr/>
          </p:nvCxnSpPr>
          <p:spPr>
            <a:xfrm>
              <a:off x="7612567" y="3453434"/>
              <a:ext cx="1690245"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6CCA3C7-B771-4987-AD8B-925625F37A39}"/>
                </a:ext>
              </a:extLst>
            </p:cNvPr>
            <p:cNvSpPr txBox="1"/>
            <p:nvPr/>
          </p:nvSpPr>
          <p:spPr>
            <a:xfrm>
              <a:off x="5485072" y="1737259"/>
              <a:ext cx="1604869" cy="553998"/>
            </a:xfrm>
            <a:prstGeom prst="rect">
              <a:avLst/>
            </a:prstGeom>
            <a:noFill/>
          </p:spPr>
          <p:txBody>
            <a:bodyPr wrap="square" rtlCol="0">
              <a:spAutoFit/>
            </a:bodyPr>
            <a:lstStyle/>
            <a:p>
              <a:r>
                <a:rPr lang="en-US" sz="1000" dirty="0"/>
                <a:t>Install Integration Runtime</a:t>
              </a:r>
              <a:br>
                <a:rPr lang="en-US" sz="1000" dirty="0"/>
              </a:br>
              <a:r>
                <a:rPr lang="en-US" sz="1000" dirty="0"/>
                <a:t>to move on-premises data to Azure Storage</a:t>
              </a:r>
            </a:p>
          </p:txBody>
        </p:sp>
        <p:pic>
          <p:nvPicPr>
            <p:cNvPr id="22" name="Graphic 21" descr="Daily Calendar">
              <a:extLst>
                <a:ext uri="{FF2B5EF4-FFF2-40B4-BE49-F238E27FC236}">
                  <a16:creationId xmlns:a16="http://schemas.microsoft.com/office/drawing/2014/main" id="{2BA1EA4B-7F08-49A8-A6CB-98840C51F34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0348" y="2729386"/>
              <a:ext cx="667806" cy="667806"/>
            </a:xfrm>
            <a:prstGeom prst="rect">
              <a:avLst/>
            </a:prstGeom>
          </p:spPr>
        </p:pic>
        <p:sp>
          <p:nvSpPr>
            <p:cNvPr id="23" name="TextBox 22">
              <a:extLst>
                <a:ext uri="{FF2B5EF4-FFF2-40B4-BE49-F238E27FC236}">
                  <a16:creationId xmlns:a16="http://schemas.microsoft.com/office/drawing/2014/main" id="{E5C70E23-91C1-4C5F-B9E8-CA84F59FEBFE}"/>
                </a:ext>
              </a:extLst>
            </p:cNvPr>
            <p:cNvSpPr txBox="1"/>
            <p:nvPr/>
          </p:nvSpPr>
          <p:spPr>
            <a:xfrm>
              <a:off x="7841224" y="3509677"/>
              <a:ext cx="1232929" cy="400110"/>
            </a:xfrm>
            <a:prstGeom prst="rect">
              <a:avLst/>
            </a:prstGeom>
            <a:noFill/>
          </p:spPr>
          <p:txBody>
            <a:bodyPr wrap="square" rtlCol="0">
              <a:spAutoFit/>
            </a:bodyPr>
            <a:lstStyle/>
            <a:p>
              <a:pPr algn="ctr"/>
              <a:r>
                <a:rPr lang="en-US" sz="1000" dirty="0"/>
                <a:t>Monthly copy activity</a:t>
              </a:r>
            </a:p>
          </p:txBody>
        </p:sp>
        <p:pic>
          <p:nvPicPr>
            <p:cNvPr id="24" name="Graphic 23">
              <a:extLst>
                <a:ext uri="{FF2B5EF4-FFF2-40B4-BE49-F238E27FC236}">
                  <a16:creationId xmlns:a16="http://schemas.microsoft.com/office/drawing/2014/main" id="{EF9D93A1-9AC8-4B7A-A2E8-29FA73C8DB1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03383" y="3107022"/>
              <a:ext cx="838079" cy="838079"/>
            </a:xfrm>
            <a:prstGeom prst="rect">
              <a:avLst/>
            </a:prstGeom>
          </p:spPr>
        </p:pic>
        <p:pic>
          <p:nvPicPr>
            <p:cNvPr id="25" name="Graphic 24">
              <a:extLst>
                <a:ext uri="{FF2B5EF4-FFF2-40B4-BE49-F238E27FC236}">
                  <a16:creationId xmlns:a16="http://schemas.microsoft.com/office/drawing/2014/main" id="{FA4F8187-C2B0-405A-A7F0-EC4BB021976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316222" y="3130953"/>
              <a:ext cx="790215" cy="790215"/>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grpSp>
        <p:nvGrpSpPr>
          <p:cNvPr id="19" name="Group 18" descr="Data Preparation Preferred Solution Architecture">
            <a:extLst>
              <a:ext uri="{FF2B5EF4-FFF2-40B4-BE49-F238E27FC236}">
                <a16:creationId xmlns:a16="http://schemas.microsoft.com/office/drawing/2014/main" id="{AA231203-3E9D-404F-8A8E-D127D17F5A7F}"/>
              </a:ext>
            </a:extLst>
          </p:cNvPr>
          <p:cNvGrpSpPr/>
          <p:nvPr/>
        </p:nvGrpSpPr>
        <p:grpSpPr>
          <a:xfrm>
            <a:off x="1190137" y="2003898"/>
            <a:ext cx="10175022" cy="4286870"/>
            <a:chOff x="1190137" y="2003898"/>
            <a:chExt cx="10175022" cy="4286870"/>
          </a:xfrm>
        </p:grpSpPr>
        <p:grpSp>
          <p:nvGrpSpPr>
            <p:cNvPr id="8" name="Group 7">
              <a:extLst>
                <a:ext uri="{FF2B5EF4-FFF2-40B4-BE49-F238E27FC236}">
                  <a16:creationId xmlns:a16="http://schemas.microsoft.com/office/drawing/2014/main" id="{D9FBFBE1-46B2-4D76-AC15-523D5EAB0743}"/>
                </a:ext>
              </a:extLst>
            </p:cNvPr>
            <p:cNvGrpSpPr/>
            <p:nvPr/>
          </p:nvGrpSpPr>
          <p:grpSpPr>
            <a:xfrm>
              <a:off x="1190137" y="2483285"/>
              <a:ext cx="3202926" cy="2962190"/>
              <a:chOff x="6009538" y="1570780"/>
              <a:chExt cx="1210785" cy="1119781"/>
            </a:xfrm>
          </p:grpSpPr>
          <p:pic>
            <p:nvPicPr>
              <p:cNvPr id="9" name="Graphic 8">
                <a:extLst>
                  <a:ext uri="{FF2B5EF4-FFF2-40B4-BE49-F238E27FC236}">
                    <a16:creationId xmlns:a16="http://schemas.microsoft.com/office/drawing/2014/main" id="{024E8258-199E-4D28-A625-D9AB8B865DB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0" name="TextBox 9">
                <a:extLst>
                  <a:ext uri="{FF2B5EF4-FFF2-40B4-BE49-F238E27FC236}">
                    <a16:creationId xmlns:a16="http://schemas.microsoft.com/office/drawing/2014/main" id="{D850F0DD-47E2-4912-829B-D9E15E2674DB}"/>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Arrow: Down 10">
              <a:extLst>
                <a:ext uri="{FF2B5EF4-FFF2-40B4-BE49-F238E27FC236}">
                  <a16:creationId xmlns:a16="http://schemas.microsoft.com/office/drawing/2014/main" id="{135F1F0F-CF73-4E55-9177-5B59E6936DFD}"/>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5" name="Group 14">
              <a:extLst>
                <a:ext uri="{FF2B5EF4-FFF2-40B4-BE49-F238E27FC236}">
                  <a16:creationId xmlns:a16="http://schemas.microsoft.com/office/drawing/2014/main" id="{ED431EAB-FCF3-4FDC-8F9A-7739DD69EB49}"/>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41C51065-5B8F-4D55-BC0A-E26E52181F25}"/>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45EBDEC3-550B-42C5-9FCA-A2C9C8E7A5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sp>
          <p:nvSpPr>
            <p:cNvPr id="13" name="TextBox 12">
              <a:extLst>
                <a:ext uri="{FF2B5EF4-FFF2-40B4-BE49-F238E27FC236}">
                  <a16:creationId xmlns:a16="http://schemas.microsoft.com/office/drawing/2014/main" id="{06DC36E3-E932-416B-A7FD-29531F6F376C}"/>
                </a:ext>
              </a:extLst>
            </p:cNvPr>
            <p:cNvSpPr txBox="1"/>
            <p:nvPr/>
          </p:nvSpPr>
          <p:spPr>
            <a:xfrm>
              <a:off x="4119123" y="2636872"/>
              <a:ext cx="344376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Explore &amp; Prepare Data</a:t>
              </a:r>
            </a:p>
          </p:txBody>
        </p:sp>
        <p:pic>
          <p:nvPicPr>
            <p:cNvPr id="16" name="Graphic 15">
              <a:extLst>
                <a:ext uri="{FF2B5EF4-FFF2-40B4-BE49-F238E27FC236}">
                  <a16:creationId xmlns:a16="http://schemas.microsoft.com/office/drawing/2014/main" id="{F227039A-59CB-469E-97DB-1C15731B3D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8" name="TextBox 17">
              <a:extLst>
                <a:ext uri="{FF2B5EF4-FFF2-40B4-BE49-F238E27FC236}">
                  <a16:creationId xmlns:a16="http://schemas.microsoft.com/office/drawing/2014/main" id="{520E9B6C-FAF3-4F49-93C6-E19A35A6A7D0}"/>
                </a:ext>
              </a:extLst>
            </p:cNvPr>
            <p:cNvSpPr txBox="1"/>
            <p:nvPr/>
          </p:nvSpPr>
          <p:spPr>
            <a:xfrm>
              <a:off x="7546998" y="5253561"/>
              <a:ext cx="381816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Databricks notebook used</a:t>
              </a:r>
            </a:p>
            <a:p>
              <a:pPr algn="ctr">
                <a:lnSpc>
                  <a:spcPct val="90000"/>
                </a:lnSpc>
                <a:spcAft>
                  <a:spcPts val="600"/>
                </a:spcAft>
              </a:pPr>
              <a:r>
                <a:rPr lang="en-US" sz="2400" dirty="0">
                  <a:gradFill>
                    <a:gsLst>
                      <a:gs pos="2917">
                        <a:schemeClr val="tx1"/>
                      </a:gs>
                      <a:gs pos="30000">
                        <a:schemeClr val="tx1"/>
                      </a:gs>
                    </a:gsLst>
                    <a:lin ang="5400000" scaled="0"/>
                  </a:gradFill>
                </a:rPr>
                <a:t>By AWT analysts</a:t>
              </a:r>
            </a:p>
          </p:txBody>
        </p:sp>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Machine learning model preferred solution architecture">
            <a:extLst>
              <a:ext uri="{FF2B5EF4-FFF2-40B4-BE49-F238E27FC236}">
                <a16:creationId xmlns:a16="http://schemas.microsoft.com/office/drawing/2014/main" id="{AA0A0FEB-D57F-4724-A8FA-251CFA5035D7}"/>
              </a:ext>
            </a:extLst>
          </p:cNvPr>
          <p:cNvGrpSpPr/>
          <p:nvPr/>
        </p:nvGrpSpPr>
        <p:grpSpPr>
          <a:xfrm>
            <a:off x="1190137" y="2003898"/>
            <a:ext cx="10712337" cy="4541091"/>
            <a:chOff x="1190137" y="2003898"/>
            <a:chExt cx="10712337" cy="4541091"/>
          </a:xfrm>
        </p:grpSpPr>
        <p:grpSp>
          <p:nvGrpSpPr>
            <p:cNvPr id="8" name="Group 7">
              <a:extLst>
                <a:ext uri="{FF2B5EF4-FFF2-40B4-BE49-F238E27FC236}">
                  <a16:creationId xmlns:a16="http://schemas.microsoft.com/office/drawing/2014/main" id="{D7BD3C50-89EF-4951-AD87-18ADBB33A7C3}"/>
                </a:ext>
              </a:extLst>
            </p:cNvPr>
            <p:cNvGrpSpPr/>
            <p:nvPr/>
          </p:nvGrpSpPr>
          <p:grpSpPr>
            <a:xfrm>
              <a:off x="1190137" y="2483285"/>
              <a:ext cx="3202926" cy="2962190"/>
              <a:chOff x="6009538" y="1570780"/>
              <a:chExt cx="1210785" cy="1119781"/>
            </a:xfrm>
          </p:grpSpPr>
          <p:pic>
            <p:nvPicPr>
              <p:cNvPr id="16" name="Graphic 15">
                <a:extLst>
                  <a:ext uri="{FF2B5EF4-FFF2-40B4-BE49-F238E27FC236}">
                    <a16:creationId xmlns:a16="http://schemas.microsoft.com/office/drawing/2014/main" id="{A14D0A87-B8F5-4891-9730-57ED963377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7" name="TextBox 16">
                <a:extLst>
                  <a:ext uri="{FF2B5EF4-FFF2-40B4-BE49-F238E27FC236}">
                    <a16:creationId xmlns:a16="http://schemas.microsoft.com/office/drawing/2014/main" id="{FA1AD091-6089-4A9D-B37C-488431B63241}"/>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TextBox 10">
              <a:extLst>
                <a:ext uri="{FF2B5EF4-FFF2-40B4-BE49-F238E27FC236}">
                  <a16:creationId xmlns:a16="http://schemas.microsoft.com/office/drawing/2014/main" id="{C251E0A0-2F5C-4B2F-8812-C80CAB7C2902}"/>
                </a:ext>
              </a:extLst>
            </p:cNvPr>
            <p:cNvSpPr txBox="1"/>
            <p:nvPr/>
          </p:nvSpPr>
          <p:spPr>
            <a:xfrm>
              <a:off x="4624962" y="2801136"/>
              <a:ext cx="20852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9" name="Arrow: Down 8">
              <a:extLst>
                <a:ext uri="{FF2B5EF4-FFF2-40B4-BE49-F238E27FC236}">
                  <a16:creationId xmlns:a16="http://schemas.microsoft.com/office/drawing/2014/main" id="{5D274D33-61F0-46A4-8CC3-DDB67EC37943}"/>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0" name="Group 9">
              <a:extLst>
                <a:ext uri="{FF2B5EF4-FFF2-40B4-BE49-F238E27FC236}">
                  <a16:creationId xmlns:a16="http://schemas.microsoft.com/office/drawing/2014/main" id="{FB875A92-4590-4BC8-B792-55E69535FCA1}"/>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D416F357-81FE-4506-8D30-39F002B71DAB}"/>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119749D-335C-478F-A247-98B352698C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pic>
          <p:nvPicPr>
            <p:cNvPr id="12" name="Graphic 11">
              <a:extLst>
                <a:ext uri="{FF2B5EF4-FFF2-40B4-BE49-F238E27FC236}">
                  <a16:creationId xmlns:a16="http://schemas.microsoft.com/office/drawing/2014/main" id="{A94B7281-DFAC-412A-8261-585A5E2824C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3" name="TextBox 12">
              <a:extLst>
                <a:ext uri="{FF2B5EF4-FFF2-40B4-BE49-F238E27FC236}">
                  <a16:creationId xmlns:a16="http://schemas.microsoft.com/office/drawing/2014/main" id="{23AC226B-1A56-4EF9-8927-590AF43F30B3}"/>
                </a:ext>
              </a:extLst>
            </p:cNvPr>
            <p:cNvSpPr txBox="1"/>
            <p:nvPr/>
          </p:nvSpPr>
          <p:spPr>
            <a:xfrm>
              <a:off x="6909312" y="5175383"/>
              <a:ext cx="4993162" cy="136960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Spark </a:t>
              </a:r>
              <a:r>
                <a:rPr lang="en-US" sz="2400" dirty="0" err="1">
                  <a:gradFill>
                    <a:gsLst>
                      <a:gs pos="2917">
                        <a:schemeClr val="tx1"/>
                      </a:gs>
                      <a:gs pos="30000">
                        <a:schemeClr val="tx1"/>
                      </a:gs>
                    </a:gsLst>
                    <a:lin ang="5400000" scaled="0"/>
                  </a:gradFill>
                </a:rPr>
                <a:t>MLlib</a:t>
              </a:r>
              <a:r>
                <a:rPr lang="en-US" sz="2400" dirty="0">
                  <a:gradFill>
                    <a:gsLst>
                      <a:gs pos="2917">
                        <a:schemeClr val="tx1"/>
                      </a:gs>
                      <a:gs pos="30000">
                        <a:schemeClr val="tx1"/>
                      </a:gs>
                    </a:gsLst>
                    <a:lin ang="5400000" scaled="0"/>
                  </a:gradFill>
                </a:rPr>
                <a:t> two-class logistic</a:t>
              </a:r>
            </a:p>
            <a:p>
              <a:pPr>
                <a:lnSpc>
                  <a:spcPct val="90000"/>
                </a:lnSpc>
                <a:spcAft>
                  <a:spcPts val="600"/>
                </a:spcAft>
              </a:pPr>
              <a:r>
                <a:rPr lang="en-US" sz="2400" dirty="0">
                  <a:gradFill>
                    <a:gsLst>
                      <a:gs pos="2917">
                        <a:schemeClr val="tx1"/>
                      </a:gs>
                      <a:gs pos="30000">
                        <a:schemeClr val="tx1"/>
                      </a:gs>
                    </a:gsLst>
                    <a:lin ang="5400000" scaled="0"/>
                  </a:gradFill>
                </a:rPr>
                <a:t>regression model created and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trained within Databricks notebook</a:t>
              </a:r>
            </a:p>
          </p:txBody>
        </p:sp>
      </p:grpSp>
      <p:grpSp>
        <p:nvGrpSpPr>
          <p:cNvPr id="21" name="Python Logo" descr="Pyhton Logo">
            <a:extLst>
              <a:ext uri="{FF2B5EF4-FFF2-40B4-BE49-F238E27FC236}">
                <a16:creationId xmlns:a16="http://schemas.microsoft.com/office/drawing/2014/main" id="{5C5448D7-90A4-42BC-A0BD-F970982706F1}"/>
              </a:ext>
            </a:extLst>
          </p:cNvPr>
          <p:cNvGrpSpPr/>
          <p:nvPr/>
        </p:nvGrpSpPr>
        <p:grpSpPr>
          <a:xfrm>
            <a:off x="7083808" y="1169861"/>
            <a:ext cx="1589986" cy="1589985"/>
            <a:chOff x="5637603" y="367300"/>
            <a:chExt cx="2216996" cy="2216995"/>
          </a:xfrm>
        </p:grpSpPr>
        <p:sp>
          <p:nvSpPr>
            <p:cNvPr id="20" name="Oval 19">
              <a:extLst>
                <a:ext uri="{FF2B5EF4-FFF2-40B4-BE49-F238E27FC236}">
                  <a16:creationId xmlns:a16="http://schemas.microsoft.com/office/drawing/2014/main" id="{DF1419A3-6562-45C3-9FB9-FB642B4619F9}"/>
                </a:ext>
              </a:extLst>
            </p:cNvPr>
            <p:cNvSpPr/>
            <p:nvPr/>
          </p:nvSpPr>
          <p:spPr bwMode="auto">
            <a:xfrm>
              <a:off x="5637603" y="367300"/>
              <a:ext cx="2216996" cy="2216995"/>
            </a:xfrm>
            <a:prstGeom prst="ellipse">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3D1DB51B-E5D5-43BA-B0BE-BCC8E65263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932" y="625718"/>
              <a:ext cx="1670146" cy="1670146"/>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Machine Learning (ML) model hosted on Databricks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Databricks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an indicator of whether the model is in danger overfitting</a:t>
            </a:r>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grpSp>
        <p:nvGrpSpPr>
          <p:cNvPr id="21" name="Group 20" descr="Operationalizing machine learning preferred solution architecture">
            <a:extLst>
              <a:ext uri="{FF2B5EF4-FFF2-40B4-BE49-F238E27FC236}">
                <a16:creationId xmlns:a16="http://schemas.microsoft.com/office/drawing/2014/main" id="{7A7C55D4-53EE-47CE-B5D8-FE0129B7F4A9}"/>
              </a:ext>
            </a:extLst>
          </p:cNvPr>
          <p:cNvGrpSpPr/>
          <p:nvPr/>
        </p:nvGrpSpPr>
        <p:grpSpPr>
          <a:xfrm>
            <a:off x="312368" y="2050150"/>
            <a:ext cx="9962305" cy="4220053"/>
            <a:chOff x="353584" y="1882461"/>
            <a:chExt cx="6681506" cy="2830300"/>
          </a:xfrm>
        </p:grpSpPr>
        <p:sp>
          <p:nvSpPr>
            <p:cNvPr id="22" name="TextBox 21">
              <a:extLst>
                <a:ext uri="{FF2B5EF4-FFF2-40B4-BE49-F238E27FC236}">
                  <a16:creationId xmlns:a16="http://schemas.microsoft.com/office/drawing/2014/main" id="{5565B8E9-0946-48E8-B58F-A14EABAF17C0}"/>
                </a:ext>
              </a:extLst>
            </p:cNvPr>
            <p:cNvSpPr txBox="1"/>
            <p:nvPr/>
          </p:nvSpPr>
          <p:spPr>
            <a:xfrm>
              <a:off x="426127" y="3308182"/>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3" name="TextBox 22">
              <a:extLst>
                <a:ext uri="{FF2B5EF4-FFF2-40B4-BE49-F238E27FC236}">
                  <a16:creationId xmlns:a16="http://schemas.microsoft.com/office/drawing/2014/main" id="{CB12978B-B600-4ED8-B4E6-E8F813A25849}"/>
                </a:ext>
              </a:extLst>
            </p:cNvPr>
            <p:cNvSpPr txBox="1"/>
            <p:nvPr/>
          </p:nvSpPr>
          <p:spPr>
            <a:xfrm>
              <a:off x="2605757" y="3295182"/>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cxnSp>
          <p:nvCxnSpPr>
            <p:cNvPr id="24" name="Straight Arrow Connector 23">
              <a:extLst>
                <a:ext uri="{FF2B5EF4-FFF2-40B4-BE49-F238E27FC236}">
                  <a16:creationId xmlns:a16="http://schemas.microsoft.com/office/drawing/2014/main" id="{47630B3E-74F5-452E-B8E9-E1A2377198F3}"/>
                </a:ext>
              </a:extLst>
            </p:cNvPr>
            <p:cNvCxnSpPr>
              <a:cxnSpLocks/>
            </p:cNvCxnSpPr>
            <p:nvPr/>
          </p:nvCxnSpPr>
          <p:spPr>
            <a:xfrm>
              <a:off x="1421665" y="2905037"/>
              <a:ext cx="140351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DE88F787-D22A-46B2-8805-9360C576687E}"/>
                </a:ext>
              </a:extLst>
            </p:cNvPr>
            <p:cNvSpPr txBox="1"/>
            <p:nvPr/>
          </p:nvSpPr>
          <p:spPr>
            <a:xfrm>
              <a:off x="1636912" y="4220318"/>
              <a:ext cx="2662717" cy="492443"/>
            </a:xfrm>
            <a:prstGeom prst="rect">
              <a:avLst/>
            </a:prstGeom>
            <a:noFill/>
          </p:spPr>
          <p:txBody>
            <a:bodyPr wrap="none" rtlCol="0">
              <a:spAutoFit/>
            </a:bodyPr>
            <a:lstStyle/>
            <a:p>
              <a:r>
                <a:rPr lang="en-US" sz="1300" i="1" dirty="0"/>
                <a:t>1) Create and train machine learning</a:t>
              </a:r>
              <a:br>
                <a:rPr lang="en-US" sz="1300" i="1" dirty="0"/>
              </a:br>
              <a:r>
                <a:rPr lang="en-US" sz="1300" i="1" dirty="0"/>
                <a:t>     model from historical data</a:t>
              </a:r>
            </a:p>
          </p:txBody>
        </p:sp>
        <p:sp>
          <p:nvSpPr>
            <p:cNvPr id="26" name="TextBox 25">
              <a:extLst>
                <a:ext uri="{FF2B5EF4-FFF2-40B4-BE49-F238E27FC236}">
                  <a16:creationId xmlns:a16="http://schemas.microsoft.com/office/drawing/2014/main" id="{770091F3-6207-40C4-8A02-D4F0928DCF92}"/>
                </a:ext>
              </a:extLst>
            </p:cNvPr>
            <p:cNvSpPr txBox="1"/>
            <p:nvPr/>
          </p:nvSpPr>
          <p:spPr>
            <a:xfrm>
              <a:off x="5576301" y="1882461"/>
              <a:ext cx="1458789" cy="598616"/>
            </a:xfrm>
            <a:prstGeom prst="rect">
              <a:avLst/>
            </a:prstGeom>
            <a:noFill/>
          </p:spPr>
          <p:txBody>
            <a:bodyPr wrap="square" rtlCol="0">
              <a:spAutoFit/>
            </a:bodyPr>
            <a:lstStyle/>
            <a:p>
              <a:r>
                <a:rPr lang="en-US" sz="1300" i="1" dirty="0"/>
                <a:t>2) Serve the model using MLflow Model Serving, hosting the model in a separate Spark cluster</a:t>
              </a:r>
            </a:p>
          </p:txBody>
        </p:sp>
        <p:sp>
          <p:nvSpPr>
            <p:cNvPr id="27" name="TextBox 26">
              <a:extLst>
                <a:ext uri="{FF2B5EF4-FFF2-40B4-BE49-F238E27FC236}">
                  <a16:creationId xmlns:a16="http://schemas.microsoft.com/office/drawing/2014/main" id="{3D5F0181-62CA-4263-9B63-D55CDA869ACB}"/>
                </a:ext>
              </a:extLst>
            </p:cNvPr>
            <p:cNvSpPr txBox="1"/>
            <p:nvPr/>
          </p:nvSpPr>
          <p:spPr>
            <a:xfrm>
              <a:off x="353584" y="1882461"/>
              <a:ext cx="2136162" cy="492443"/>
            </a:xfrm>
            <a:prstGeom prst="rect">
              <a:avLst/>
            </a:prstGeom>
            <a:noFill/>
          </p:spPr>
          <p:txBody>
            <a:bodyPr wrap="none" rtlCol="0">
              <a:spAutoFit/>
            </a:bodyPr>
            <a:lstStyle/>
            <a:p>
              <a:r>
                <a:rPr lang="en-US" sz="1300" i="1" dirty="0"/>
                <a:t>0) Storage contains prepared</a:t>
              </a:r>
              <a:br>
                <a:rPr lang="en-US" sz="1300" i="1" dirty="0"/>
              </a:br>
              <a:r>
                <a:rPr lang="en-US" sz="1300" i="1" dirty="0"/>
                <a:t>     historical flight delay data</a:t>
              </a:r>
            </a:p>
          </p:txBody>
        </p:sp>
        <p:sp>
          <p:nvSpPr>
            <p:cNvPr id="28" name="TextBox 27">
              <a:extLst>
                <a:ext uri="{FF2B5EF4-FFF2-40B4-BE49-F238E27FC236}">
                  <a16:creationId xmlns:a16="http://schemas.microsoft.com/office/drawing/2014/main" id="{45CE8075-9A26-4669-8B48-41139C7E510E}"/>
                </a:ext>
              </a:extLst>
            </p:cNvPr>
            <p:cNvSpPr txBox="1"/>
            <p:nvPr/>
          </p:nvSpPr>
          <p:spPr>
            <a:xfrm>
              <a:off x="4498827" y="3313425"/>
              <a:ext cx="1560512" cy="557332"/>
            </a:xfrm>
            <a:prstGeom prst="rect">
              <a:avLst/>
            </a:prstGeom>
            <a:noFill/>
          </p:spPr>
          <p:txBody>
            <a:bodyPr wrap="square" rtlCol="0">
              <a:spAutoFit/>
            </a:bodyPr>
            <a:lstStyle/>
            <a:p>
              <a:pPr algn="ctr"/>
              <a:r>
                <a:rPr lang="en-US" sz="1400" dirty="0"/>
                <a:t>MLflow Model Serving on Azure Databricks</a:t>
              </a:r>
              <a:endParaRPr lang="en-US" sz="1100" dirty="0"/>
            </a:p>
            <a:p>
              <a:pPr algn="ctr"/>
              <a:r>
                <a:rPr lang="en-US" sz="1000" dirty="0"/>
                <a:t>Store and operationalize trained ML model</a:t>
              </a:r>
            </a:p>
          </p:txBody>
        </p:sp>
        <p:cxnSp>
          <p:nvCxnSpPr>
            <p:cNvPr id="29" name="Straight Arrow Connector 28">
              <a:extLst>
                <a:ext uri="{FF2B5EF4-FFF2-40B4-BE49-F238E27FC236}">
                  <a16:creationId xmlns:a16="http://schemas.microsoft.com/office/drawing/2014/main" id="{8C2E430A-9E00-41E5-97F6-9FB6B5AEEFB8}"/>
                </a:ext>
              </a:extLst>
            </p:cNvPr>
            <p:cNvCxnSpPr>
              <a:cxnSpLocks/>
            </p:cNvCxnSpPr>
            <p:nvPr/>
          </p:nvCxnSpPr>
          <p:spPr>
            <a:xfrm>
              <a:off x="3532388" y="2905037"/>
              <a:ext cx="1446771" cy="16013"/>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pic>
          <p:nvPicPr>
            <p:cNvPr id="33" name="Graphic 32">
              <a:extLst>
                <a:ext uri="{FF2B5EF4-FFF2-40B4-BE49-F238E27FC236}">
                  <a16:creationId xmlns:a16="http://schemas.microsoft.com/office/drawing/2014/main" id="{DF4D1069-01F8-44B0-B7E6-E071FE4931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90681" y="2563336"/>
              <a:ext cx="751276" cy="751276"/>
            </a:xfrm>
            <a:prstGeom prst="rect">
              <a:avLst/>
            </a:prstGeom>
          </p:spPr>
        </p:pic>
        <p:pic>
          <p:nvPicPr>
            <p:cNvPr id="36" name="Graphic 35">
              <a:extLst>
                <a:ext uri="{FF2B5EF4-FFF2-40B4-BE49-F238E27FC236}">
                  <a16:creationId xmlns:a16="http://schemas.microsoft.com/office/drawing/2014/main" id="{C9DBA0D8-0E25-48E2-93CD-1C5219D0B0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020" y="2541244"/>
              <a:ext cx="790215" cy="790215"/>
            </a:xfrm>
            <a:prstGeom prst="rect">
              <a:avLst/>
            </a:prstGeom>
          </p:spPr>
        </p:pic>
      </p:grpSp>
      <p:pic>
        <p:nvPicPr>
          <p:cNvPr id="20" name="Graphic 19">
            <a:extLst>
              <a:ext uri="{FF2B5EF4-FFF2-40B4-BE49-F238E27FC236}">
                <a16:creationId xmlns:a16="http://schemas.microsoft.com/office/drawing/2014/main" id="{1C6FC945-D69A-405D-B392-E176CB8C6B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00139" y="3026689"/>
            <a:ext cx="1120173" cy="1120173"/>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8" name="Group 7" descr="Blob Storage">
            <a:extLst>
              <a:ext uri="{FF2B5EF4-FFF2-40B4-BE49-F238E27FC236}">
                <a16:creationId xmlns:a16="http://schemas.microsoft.com/office/drawing/2014/main" id="{EE3D9D19-E6FB-4033-9540-C91689028DB8}"/>
              </a:ext>
            </a:extLst>
          </p:cNvPr>
          <p:cNvGrpSpPr/>
          <p:nvPr/>
        </p:nvGrpSpPr>
        <p:grpSpPr>
          <a:xfrm>
            <a:off x="2881579" y="2435244"/>
            <a:ext cx="1210785" cy="1084310"/>
            <a:chOff x="3833568" y="1612891"/>
            <a:chExt cx="1210785" cy="1084310"/>
          </a:xfrm>
        </p:grpSpPr>
        <p:sp>
          <p:nvSpPr>
            <p:cNvPr id="28" name="TextBox 27">
              <a:extLst>
                <a:ext uri="{FF2B5EF4-FFF2-40B4-BE49-F238E27FC236}">
                  <a16:creationId xmlns:a16="http://schemas.microsoft.com/office/drawing/2014/main" id="{DC697B73-EAE7-4E34-B310-71515682293B}"/>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pic>
          <p:nvPicPr>
            <p:cNvPr id="29" name="Graphic 28">
              <a:extLst>
                <a:ext uri="{FF2B5EF4-FFF2-40B4-BE49-F238E27FC236}">
                  <a16:creationId xmlns:a16="http://schemas.microsoft.com/office/drawing/2014/main" id="{CBF328AF-7858-49B7-AD61-6BBC48B48B1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54832" y="1612891"/>
              <a:ext cx="790215" cy="790215"/>
            </a:xfrm>
            <a:prstGeom prst="rect">
              <a:avLst/>
            </a:prstGeom>
          </p:spPr>
        </p:pic>
      </p:grpSp>
      <p:sp>
        <p:nvSpPr>
          <p:cNvPr id="16" name="Arrow: Down 15" descr="Arrow pointing Azure Data Factory from Blob Storage">
            <a:extLst>
              <a:ext uri="{FF2B5EF4-FFF2-40B4-BE49-F238E27FC236}">
                <a16:creationId xmlns:a16="http://schemas.microsoft.com/office/drawing/2014/main" id="{42DE6DD9-A516-40E7-ABA6-F40334088558}"/>
              </a:ext>
            </a:extLst>
          </p:cNvPr>
          <p:cNvSpPr/>
          <p:nvPr/>
        </p:nvSpPr>
        <p:spPr>
          <a:xfrm rot="19163893">
            <a:off x="3700439" y="3495664"/>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6" name="Group 5" descr="Azure Data Factory">
            <a:extLst>
              <a:ext uri="{FF2B5EF4-FFF2-40B4-BE49-F238E27FC236}">
                <a16:creationId xmlns:a16="http://schemas.microsoft.com/office/drawing/2014/main" id="{0B04CC5D-7B28-48D3-8DDD-C355B0F88E70}"/>
              </a:ext>
            </a:extLst>
          </p:cNvPr>
          <p:cNvGrpSpPr/>
          <p:nvPr/>
        </p:nvGrpSpPr>
        <p:grpSpPr>
          <a:xfrm>
            <a:off x="4187953" y="4453123"/>
            <a:ext cx="1210785" cy="1391574"/>
            <a:chOff x="2286161" y="1567237"/>
            <a:chExt cx="1210785" cy="1391574"/>
          </a:xfrm>
        </p:grpSpPr>
        <p:pic>
          <p:nvPicPr>
            <p:cNvPr id="32" name="Graphic 31">
              <a:extLst>
                <a:ext uri="{FF2B5EF4-FFF2-40B4-BE49-F238E27FC236}">
                  <a16:creationId xmlns:a16="http://schemas.microsoft.com/office/drawing/2014/main" id="{C18BCE49-2303-42F3-9995-20387B59104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71091" y="1567237"/>
              <a:ext cx="838079" cy="838079"/>
            </a:xfrm>
            <a:prstGeom prst="rect">
              <a:avLst/>
            </a:prstGeom>
          </p:spPr>
        </p:pic>
        <p:sp>
          <p:nvSpPr>
            <p:cNvPr id="33" name="TextBox 32">
              <a:extLst>
                <a:ext uri="{FF2B5EF4-FFF2-40B4-BE49-F238E27FC236}">
                  <a16:creationId xmlns:a16="http://schemas.microsoft.com/office/drawing/2014/main" id="{D2B1334A-4929-4974-A024-A594F82C5DA0}"/>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sp>
        <p:nvSpPr>
          <p:cNvPr id="17" name="Arrow: Down 16" descr="Arrow pointing Azure Databricks from Azure Blob Storage">
            <a:extLst>
              <a:ext uri="{FF2B5EF4-FFF2-40B4-BE49-F238E27FC236}">
                <a16:creationId xmlns:a16="http://schemas.microsoft.com/office/drawing/2014/main" id="{92EE1561-B86F-4E13-B674-818D827EDEBD}"/>
              </a:ext>
            </a:extLst>
          </p:cNvPr>
          <p:cNvSpPr/>
          <p:nvPr/>
        </p:nvSpPr>
        <p:spPr>
          <a:xfrm rot="16200000">
            <a:off x="4637481" y="1968420"/>
            <a:ext cx="532177" cy="1702936"/>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 name="Group 6" descr="Azure Databricks">
            <a:extLst>
              <a:ext uri="{FF2B5EF4-FFF2-40B4-BE49-F238E27FC236}">
                <a16:creationId xmlns:a16="http://schemas.microsoft.com/office/drawing/2014/main" id="{B0B3F490-D59D-40D3-905C-DCF19261A027}"/>
              </a:ext>
            </a:extLst>
          </p:cNvPr>
          <p:cNvGrpSpPr/>
          <p:nvPr/>
        </p:nvGrpSpPr>
        <p:grpSpPr>
          <a:xfrm>
            <a:off x="5755038" y="2335656"/>
            <a:ext cx="1210785" cy="1482752"/>
            <a:chOff x="6009538" y="1570780"/>
            <a:chExt cx="1210785" cy="1482752"/>
          </a:xfrm>
        </p:grpSpPr>
        <p:pic>
          <p:nvPicPr>
            <p:cNvPr id="30" name="Graphic 29">
              <a:extLst>
                <a:ext uri="{FF2B5EF4-FFF2-40B4-BE49-F238E27FC236}">
                  <a16:creationId xmlns:a16="http://schemas.microsoft.com/office/drawing/2014/main" id="{ADA6F316-08EF-44FB-A4A3-475DC288ED4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63013" y="1570780"/>
              <a:ext cx="838079" cy="838079"/>
            </a:xfrm>
            <a:prstGeom prst="rect">
              <a:avLst/>
            </a:prstGeom>
          </p:spPr>
        </p:pic>
        <p:sp>
          <p:nvSpPr>
            <p:cNvPr id="31" name="TextBox 30">
              <a:extLst>
                <a:ext uri="{FF2B5EF4-FFF2-40B4-BE49-F238E27FC236}">
                  <a16:creationId xmlns:a16="http://schemas.microsoft.com/office/drawing/2014/main" id="{8D291009-BD2A-4E64-95A4-27F0028DD115}"/>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15" name="Arrow: Down 14" descr="Arrow pointing Azure Data Factory from Azure Databricks">
            <a:extLst>
              <a:ext uri="{FF2B5EF4-FFF2-40B4-BE49-F238E27FC236}">
                <a16:creationId xmlns:a16="http://schemas.microsoft.com/office/drawing/2014/main" id="{15A9C8BC-86B3-4154-B255-5E6DE3D35764}"/>
              </a:ext>
            </a:extLst>
          </p:cNvPr>
          <p:cNvSpPr/>
          <p:nvPr/>
        </p:nvSpPr>
        <p:spPr>
          <a:xfrm rot="1723839">
            <a:off x="5240706" y="3449401"/>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Arrow: Down 17" descr="Arrow pointing Containerized AI Services from Flight Delays Web Portal">
            <a:extLst>
              <a:ext uri="{FF2B5EF4-FFF2-40B4-BE49-F238E27FC236}">
                <a16:creationId xmlns:a16="http://schemas.microsoft.com/office/drawing/2014/main" id="{6175AD3E-FD4A-478B-8076-AD125BB3F3E6}"/>
              </a:ext>
            </a:extLst>
          </p:cNvPr>
          <p:cNvSpPr/>
          <p:nvPr/>
        </p:nvSpPr>
        <p:spPr>
          <a:xfrm rot="5400000">
            <a:off x="7200462" y="2272442"/>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11" descr="Flight Delays Web Portal on App Service">
            <a:extLst>
              <a:ext uri="{FF2B5EF4-FFF2-40B4-BE49-F238E27FC236}">
                <a16:creationId xmlns:a16="http://schemas.microsoft.com/office/drawing/2014/main" id="{0C3BA869-92F5-426E-AACA-E7B6310F1350}"/>
              </a:ext>
            </a:extLst>
          </p:cNvPr>
          <p:cNvGrpSpPr/>
          <p:nvPr/>
        </p:nvGrpSpPr>
        <p:grpSpPr>
          <a:xfrm>
            <a:off x="7948805" y="2356913"/>
            <a:ext cx="1210785" cy="1388149"/>
            <a:chOff x="350654" y="2490924"/>
            <a:chExt cx="1210785" cy="1388149"/>
          </a:xfrm>
        </p:grpSpPr>
        <p:sp>
          <p:nvSpPr>
            <p:cNvPr id="22" name="TextBox 21">
              <a:extLst>
                <a:ext uri="{FF2B5EF4-FFF2-40B4-BE49-F238E27FC236}">
                  <a16:creationId xmlns:a16="http://schemas.microsoft.com/office/drawing/2014/main" id="{614F61F5-3416-4AC0-BF80-E93BB9FBCE29}"/>
                </a:ext>
              </a:extLst>
            </p:cNvPr>
            <p:cNvSpPr txBox="1"/>
            <p:nvPr/>
          </p:nvSpPr>
          <p:spPr>
            <a:xfrm>
              <a:off x="350654" y="3355853"/>
              <a:ext cx="1210785" cy="523220"/>
            </a:xfrm>
            <a:prstGeom prst="rect">
              <a:avLst/>
            </a:prstGeom>
            <a:noFill/>
          </p:spPr>
          <p:txBody>
            <a:bodyPr wrap="square" rtlCol="0">
              <a:spAutoFit/>
            </a:bodyPr>
            <a:lstStyle/>
            <a:p>
              <a:pPr algn="ctr"/>
              <a:r>
                <a:rPr lang="en-US" sz="1400" dirty="0"/>
                <a:t>Flight Delays Web Portal</a:t>
              </a:r>
              <a:endParaRPr lang="en-US" sz="1000" dirty="0"/>
            </a:p>
          </p:txBody>
        </p:sp>
        <p:pic>
          <p:nvPicPr>
            <p:cNvPr id="23" name="Graphic 22">
              <a:extLst>
                <a:ext uri="{FF2B5EF4-FFF2-40B4-BE49-F238E27FC236}">
                  <a16:creationId xmlns:a16="http://schemas.microsoft.com/office/drawing/2014/main" id="{1DDA1191-464D-4589-8098-BAE1B4F5012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7967" y="2490924"/>
              <a:ext cx="828225" cy="828225"/>
            </a:xfrm>
            <a:prstGeom prst="rect">
              <a:avLst/>
            </a:prstGeom>
          </p:spPr>
        </p:pic>
      </p:grpSp>
      <p:sp>
        <p:nvSpPr>
          <p:cNvPr id="19" name="Arrow: Down 18" descr="Arrow pointing 3rd party Weather API from Flight Delays Web Portal">
            <a:extLst>
              <a:ext uri="{FF2B5EF4-FFF2-40B4-BE49-F238E27FC236}">
                <a16:creationId xmlns:a16="http://schemas.microsoft.com/office/drawing/2014/main" id="{D1806B97-98A2-4BFB-92D9-0C839E78FF81}"/>
              </a:ext>
            </a:extLst>
          </p:cNvPr>
          <p:cNvSpPr/>
          <p:nvPr/>
        </p:nvSpPr>
        <p:spPr>
          <a:xfrm>
            <a:off x="8264141" y="3756089"/>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3" name="Group 12" descr="3rd Party API Provider">
            <a:extLst>
              <a:ext uri="{FF2B5EF4-FFF2-40B4-BE49-F238E27FC236}">
                <a16:creationId xmlns:a16="http://schemas.microsoft.com/office/drawing/2014/main" id="{FFE545D5-EE3C-4208-A72C-1D6E25BDC8F8}"/>
              </a:ext>
            </a:extLst>
          </p:cNvPr>
          <p:cNvGrpSpPr/>
          <p:nvPr/>
        </p:nvGrpSpPr>
        <p:grpSpPr>
          <a:xfrm>
            <a:off x="7924836" y="4731623"/>
            <a:ext cx="1210785" cy="1428576"/>
            <a:chOff x="6881921" y="5047071"/>
            <a:chExt cx="1210785" cy="1428576"/>
          </a:xfrm>
        </p:grpSpPr>
        <p:pic>
          <p:nvPicPr>
            <p:cNvPr id="20" name="Graphic 19" descr="Partial Sun">
              <a:extLst>
                <a:ext uri="{FF2B5EF4-FFF2-40B4-BE49-F238E27FC236}">
                  <a16:creationId xmlns:a16="http://schemas.microsoft.com/office/drawing/2014/main" id="{4B883A79-EFA6-4D77-AA66-B2EB5DC4BEB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41039" y="5047071"/>
              <a:ext cx="892551" cy="892551"/>
            </a:xfrm>
            <a:prstGeom prst="rect">
              <a:avLst/>
            </a:prstGeom>
          </p:spPr>
        </p:pic>
        <p:sp>
          <p:nvSpPr>
            <p:cNvPr id="21" name="TextBox 20">
              <a:extLst>
                <a:ext uri="{FF2B5EF4-FFF2-40B4-BE49-F238E27FC236}">
                  <a16:creationId xmlns:a16="http://schemas.microsoft.com/office/drawing/2014/main" id="{C97BF254-CF15-4D28-86B7-0FD17BCF1825}"/>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5" name="Group 4" descr="Operationalizing machine learning preferred solution architecture">
            <a:extLst>
              <a:ext uri="{FF2B5EF4-FFF2-40B4-BE49-F238E27FC236}">
                <a16:creationId xmlns:a16="http://schemas.microsoft.com/office/drawing/2014/main" id="{E027C313-4CA0-426A-B309-A731D20CEE83}"/>
              </a:ext>
            </a:extLst>
          </p:cNvPr>
          <p:cNvGrpSpPr/>
          <p:nvPr/>
        </p:nvGrpSpPr>
        <p:grpSpPr>
          <a:xfrm>
            <a:off x="2242695" y="2180369"/>
            <a:ext cx="7389628" cy="4189874"/>
            <a:chOff x="1843861" y="1334063"/>
            <a:chExt cx="7389628" cy="4189874"/>
          </a:xfrm>
        </p:grpSpPr>
        <p:sp>
          <p:nvSpPr>
            <p:cNvPr id="6" name="TextBox 5">
              <a:extLst>
                <a:ext uri="{FF2B5EF4-FFF2-40B4-BE49-F238E27FC236}">
                  <a16:creationId xmlns:a16="http://schemas.microsoft.com/office/drawing/2014/main" id="{21D9E2F1-03DF-4373-A742-CA2B02DF657D}"/>
                </a:ext>
              </a:extLst>
            </p:cNvPr>
            <p:cNvSpPr txBox="1"/>
            <p:nvPr/>
          </p:nvSpPr>
          <p:spPr>
            <a:xfrm>
              <a:off x="1843861" y="4631385"/>
              <a:ext cx="2072042" cy="892552"/>
            </a:xfrm>
            <a:prstGeom prst="rect">
              <a:avLst/>
            </a:prstGeom>
            <a:noFill/>
          </p:spPr>
          <p:txBody>
            <a:bodyPr wrap="none" rtlCol="0">
              <a:spAutoFit/>
            </a:bodyPr>
            <a:lstStyle/>
            <a:p>
              <a:r>
                <a:rPr lang="en-US" sz="1300" i="1" dirty="0"/>
                <a:t>Notebook uses a JDBC</a:t>
              </a:r>
            </a:p>
            <a:p>
              <a:r>
                <a:rPr lang="en-US" sz="1300" i="1" dirty="0"/>
                <a:t>connection to SQL Database</a:t>
              </a:r>
              <a:br>
                <a:rPr lang="en-US" sz="1300" i="1" dirty="0"/>
              </a:br>
              <a:r>
                <a:rPr lang="en-US" sz="1300" i="1" dirty="0"/>
                <a:t>to write bulk delay</a:t>
              </a:r>
              <a:br>
                <a:rPr lang="en-US" sz="1300" i="1" dirty="0"/>
              </a:br>
              <a:r>
                <a:rPr lang="en-US" sz="1300" i="1" dirty="0"/>
                <a:t>predictions</a:t>
              </a:r>
            </a:p>
          </p:txBody>
        </p:sp>
        <p:cxnSp>
          <p:nvCxnSpPr>
            <p:cNvPr id="7" name="Connector: Elbow 6">
              <a:extLst>
                <a:ext uri="{FF2B5EF4-FFF2-40B4-BE49-F238E27FC236}">
                  <a16:creationId xmlns:a16="http://schemas.microsoft.com/office/drawing/2014/main" id="{CE169534-DACE-4FFC-B1A2-06FBE962F63C}"/>
                </a:ext>
              </a:extLst>
            </p:cNvPr>
            <p:cNvCxnSpPr>
              <a:cxnSpLocks/>
            </p:cNvCxnSpPr>
            <p:nvPr/>
          </p:nvCxnSpPr>
          <p:spPr>
            <a:xfrm rot="10800000" flipV="1">
              <a:off x="6966705" y="2554293"/>
              <a:ext cx="1170616" cy="105073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073EF51A-5C40-44C9-9301-EF555D8B06BC}"/>
                </a:ext>
              </a:extLst>
            </p:cNvPr>
            <p:cNvSpPr txBox="1"/>
            <p:nvPr/>
          </p:nvSpPr>
          <p:spPr>
            <a:xfrm>
              <a:off x="7922072" y="2962902"/>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9" name="TextBox 8">
              <a:extLst>
                <a:ext uri="{FF2B5EF4-FFF2-40B4-BE49-F238E27FC236}">
                  <a16:creationId xmlns:a16="http://schemas.microsoft.com/office/drawing/2014/main" id="{FA82A469-E8B4-4D14-88E0-455A52491150}"/>
                </a:ext>
              </a:extLst>
            </p:cNvPr>
            <p:cNvSpPr txBox="1"/>
            <p:nvPr/>
          </p:nvSpPr>
          <p:spPr>
            <a:xfrm>
              <a:off x="5953798" y="4008464"/>
              <a:ext cx="1352348" cy="523220"/>
            </a:xfrm>
            <a:prstGeom prst="rect">
              <a:avLst/>
            </a:prstGeom>
            <a:noFill/>
          </p:spPr>
          <p:txBody>
            <a:bodyPr wrap="square" rtlCol="0">
              <a:spAutoFit/>
            </a:bodyPr>
            <a:lstStyle/>
            <a:p>
              <a:pPr algn="ctr"/>
              <a:r>
                <a:rPr lang="en-US" sz="1400" dirty="0"/>
                <a:t>Azure SQL Database</a:t>
              </a:r>
              <a:endParaRPr lang="en-US" sz="1000" dirty="0"/>
            </a:p>
          </p:txBody>
        </p:sp>
        <p:sp>
          <p:nvSpPr>
            <p:cNvPr id="10" name="TextBox 9">
              <a:extLst>
                <a:ext uri="{FF2B5EF4-FFF2-40B4-BE49-F238E27FC236}">
                  <a16:creationId xmlns:a16="http://schemas.microsoft.com/office/drawing/2014/main" id="{CE5B634D-5233-4344-BEDF-FDD0D00CCAA1}"/>
                </a:ext>
              </a:extLst>
            </p:cNvPr>
            <p:cNvSpPr txBox="1"/>
            <p:nvPr/>
          </p:nvSpPr>
          <p:spPr>
            <a:xfrm>
              <a:off x="5652092" y="4635559"/>
              <a:ext cx="1958037" cy="692497"/>
            </a:xfrm>
            <a:prstGeom prst="rect">
              <a:avLst/>
            </a:prstGeom>
            <a:noFill/>
          </p:spPr>
          <p:txBody>
            <a:bodyPr wrap="none" rtlCol="0">
              <a:spAutoFit/>
            </a:bodyPr>
            <a:lstStyle/>
            <a:p>
              <a:r>
                <a:rPr lang="en-US" sz="1300" i="1" dirty="0"/>
                <a:t>Storage contains historical</a:t>
              </a:r>
              <a:br>
                <a:rPr lang="en-US" sz="1300" i="1" dirty="0"/>
              </a:br>
              <a:r>
                <a:rPr lang="en-US" sz="1300" i="1" dirty="0"/>
                <a:t>flight delay data and bulk</a:t>
              </a:r>
              <a:br>
                <a:rPr lang="en-US" sz="1300" i="1" dirty="0"/>
              </a:br>
              <a:r>
                <a:rPr lang="en-US" sz="1300" i="1" dirty="0"/>
                <a:t>delay predictions</a:t>
              </a:r>
            </a:p>
          </p:txBody>
        </p:sp>
        <p:sp>
          <p:nvSpPr>
            <p:cNvPr id="11" name="TextBox 10">
              <a:extLst>
                <a:ext uri="{FF2B5EF4-FFF2-40B4-BE49-F238E27FC236}">
                  <a16:creationId xmlns:a16="http://schemas.microsoft.com/office/drawing/2014/main" id="{704FC4C7-6E83-4DCC-B334-C8D9B324A692}"/>
                </a:ext>
              </a:extLst>
            </p:cNvPr>
            <p:cNvSpPr txBox="1"/>
            <p:nvPr/>
          </p:nvSpPr>
          <p:spPr>
            <a:xfrm>
              <a:off x="1897578" y="4004396"/>
              <a:ext cx="1210785" cy="523220"/>
            </a:xfrm>
            <a:prstGeom prst="rect">
              <a:avLst/>
            </a:prstGeom>
            <a:noFill/>
          </p:spPr>
          <p:txBody>
            <a:bodyPr wrap="square" rtlCol="0">
              <a:spAutoFit/>
            </a:bodyPr>
            <a:lstStyle/>
            <a:p>
              <a:pPr algn="ctr"/>
              <a:r>
                <a:rPr lang="en-US" sz="1400" dirty="0"/>
                <a:t>Azure Databricks</a:t>
              </a:r>
              <a:endParaRPr lang="en-US" sz="1100" dirty="0"/>
            </a:p>
          </p:txBody>
        </p:sp>
        <p:cxnSp>
          <p:nvCxnSpPr>
            <p:cNvPr id="12" name="Connector: Elbow 4">
              <a:extLst>
                <a:ext uri="{FF2B5EF4-FFF2-40B4-BE49-F238E27FC236}">
                  <a16:creationId xmlns:a16="http://schemas.microsoft.com/office/drawing/2014/main" id="{95004FEE-9D2F-4480-9C2A-31089FCE2891}"/>
                </a:ext>
              </a:extLst>
            </p:cNvPr>
            <p:cNvCxnSpPr>
              <a:cxnSpLocks/>
            </p:cNvCxnSpPr>
            <p:nvPr/>
          </p:nvCxnSpPr>
          <p:spPr>
            <a:xfrm flipV="1">
              <a:off x="2900562" y="3605025"/>
              <a:ext cx="3383031" cy="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3" name="Group 12">
              <a:extLst>
                <a:ext uri="{FF2B5EF4-FFF2-40B4-BE49-F238E27FC236}">
                  <a16:creationId xmlns:a16="http://schemas.microsoft.com/office/drawing/2014/main" id="{CD99BF85-7E2D-43D5-A1B3-FEF21A9A9ED6}"/>
                </a:ext>
              </a:extLst>
            </p:cNvPr>
            <p:cNvGrpSpPr/>
            <p:nvPr/>
          </p:nvGrpSpPr>
          <p:grpSpPr>
            <a:xfrm>
              <a:off x="3915903" y="1334063"/>
              <a:ext cx="1352348" cy="1088067"/>
              <a:chOff x="2215379" y="4759808"/>
              <a:chExt cx="1352348" cy="1088067"/>
            </a:xfrm>
          </p:grpSpPr>
          <p:pic>
            <p:nvPicPr>
              <p:cNvPr id="18" name="Graphic 17">
                <a:extLst>
                  <a:ext uri="{FF2B5EF4-FFF2-40B4-BE49-F238E27FC236}">
                    <a16:creationId xmlns:a16="http://schemas.microsoft.com/office/drawing/2014/main" id="{EBED0CC9-E630-4637-90CF-4F4E213727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02935" y="4759808"/>
                <a:ext cx="780290" cy="780290"/>
              </a:xfrm>
              <a:prstGeom prst="rect">
                <a:avLst/>
              </a:prstGeom>
            </p:spPr>
          </p:pic>
          <p:sp>
            <p:nvSpPr>
              <p:cNvPr id="19" name="TextBox 18">
                <a:extLst>
                  <a:ext uri="{FF2B5EF4-FFF2-40B4-BE49-F238E27FC236}">
                    <a16:creationId xmlns:a16="http://schemas.microsoft.com/office/drawing/2014/main" id="{F9209EE9-BE37-4883-B5CC-9E0BBB38E345}"/>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sp>
          <p:nvSpPr>
            <p:cNvPr id="14" name="TextBox 13">
              <a:extLst>
                <a:ext uri="{FF2B5EF4-FFF2-40B4-BE49-F238E27FC236}">
                  <a16:creationId xmlns:a16="http://schemas.microsoft.com/office/drawing/2014/main" id="{E1507E87-5E40-4EAD-90CF-2F444C2142BA}"/>
                </a:ext>
              </a:extLst>
            </p:cNvPr>
            <p:cNvSpPr txBox="1"/>
            <p:nvPr/>
          </p:nvSpPr>
          <p:spPr>
            <a:xfrm>
              <a:off x="3583674" y="2455909"/>
              <a:ext cx="2089355" cy="892552"/>
            </a:xfrm>
            <a:prstGeom prst="rect">
              <a:avLst/>
            </a:prstGeom>
            <a:noFill/>
          </p:spPr>
          <p:txBody>
            <a:bodyPr wrap="none" rtlCol="0">
              <a:spAutoFit/>
            </a:bodyPr>
            <a:lstStyle/>
            <a:p>
              <a:r>
                <a:rPr lang="en-US" sz="1300" i="1" dirty="0"/>
                <a:t>Key Vault-backed Databricks</a:t>
              </a:r>
              <a:br>
                <a:rPr lang="en-US" sz="1300" i="1" dirty="0"/>
              </a:br>
              <a:r>
                <a:rPr lang="en-US" sz="1300" i="1" dirty="0"/>
                <a:t>secret scope securely stores</a:t>
              </a:r>
              <a:br>
                <a:rPr lang="en-US" sz="1300" i="1" dirty="0"/>
              </a:br>
              <a:r>
                <a:rPr lang="en-US" sz="1300" i="1" dirty="0"/>
                <a:t>JDBC connection string and</a:t>
              </a:r>
              <a:br>
                <a:rPr lang="en-US" sz="1300" i="1" dirty="0"/>
              </a:br>
              <a:r>
                <a:rPr lang="en-US" sz="1300" i="1" dirty="0"/>
                <a:t>other secrets</a:t>
              </a:r>
            </a:p>
          </p:txBody>
        </p:sp>
        <p:pic>
          <p:nvPicPr>
            <p:cNvPr id="15" name="Graphic 14">
              <a:extLst>
                <a:ext uri="{FF2B5EF4-FFF2-40B4-BE49-F238E27FC236}">
                  <a16:creationId xmlns:a16="http://schemas.microsoft.com/office/drawing/2014/main" id="{A9AB4897-CE33-483C-9495-5AEE76137E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73922" y="3236495"/>
              <a:ext cx="838079" cy="838079"/>
            </a:xfrm>
            <a:prstGeom prst="rect">
              <a:avLst/>
            </a:prstGeom>
          </p:spPr>
        </p:pic>
        <p:pic>
          <p:nvPicPr>
            <p:cNvPr id="16" name="Graphic 15">
              <a:extLst>
                <a:ext uri="{FF2B5EF4-FFF2-40B4-BE49-F238E27FC236}">
                  <a16:creationId xmlns:a16="http://schemas.microsoft.com/office/drawing/2014/main" id="{6EE4177C-9384-4369-9EB2-78E78DB00E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35004" y="3236495"/>
              <a:ext cx="780290" cy="780290"/>
            </a:xfrm>
            <a:prstGeom prst="rect">
              <a:avLst/>
            </a:prstGeom>
          </p:spPr>
        </p:pic>
        <p:pic>
          <p:nvPicPr>
            <p:cNvPr id="17" name="Graphic 16">
              <a:extLst>
                <a:ext uri="{FF2B5EF4-FFF2-40B4-BE49-F238E27FC236}">
                  <a16:creationId xmlns:a16="http://schemas.microsoft.com/office/drawing/2014/main" id="{6128AC57-6503-43AE-A6A5-10F7263E5A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61385" y="2178945"/>
              <a:ext cx="738663" cy="738663"/>
            </a:xfrm>
            <a:prstGeom prst="rect">
              <a:avLst/>
            </a:prstGeom>
          </p:spPr>
        </p:pic>
      </p:grpSp>
    </p:spTree>
    <p:extLst>
      <p:ext uri="{BB962C8B-B14F-4D97-AF65-F5344CB8AC3E}">
        <p14:creationId xmlns:p14="http://schemas.microsoft.com/office/powerpoint/2010/main" val="24749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Azure Monitor to collect, analyze, and act on telemetry from Azure Data Factory, Azure Databricks, Azure Machine Learning, and Azure Kubernetes Service (AKS)</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Configuring Azure Monitor with these services enable operators to monitor the end-to-end pipeline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Azure Databricks provides additional monitoring to data scientists to view model training run history, model versions, model accuracy, and run details</a:t>
            </a:r>
          </a:p>
        </p:txBody>
      </p:sp>
      <p:pic>
        <p:nvPicPr>
          <p:cNvPr id="8" name="Graphic 7" descr="Azure Monitor icon">
            <a:extLst>
              <a:ext uri="{FF2B5EF4-FFF2-40B4-BE49-F238E27FC236}">
                <a16:creationId xmlns:a16="http://schemas.microsoft.com/office/drawing/2014/main" id="{D2FA9F85-7BBC-470E-8099-DEF57CB5A4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7819" y="1990459"/>
            <a:ext cx="2236999" cy="2236999"/>
          </a:xfrm>
          <a:prstGeom prst="rect">
            <a:avLst/>
          </a:prstGeom>
        </p:spPr>
      </p:pic>
    </p:spTree>
    <p:extLst>
      <p:ext uri="{BB962C8B-B14F-4D97-AF65-F5344CB8AC3E}">
        <p14:creationId xmlns:p14="http://schemas.microsoft.com/office/powerpoint/2010/main" val="21017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5" name="Group 4" descr="Experiment Icon">
            <a:extLst>
              <a:ext uri="{FF2B5EF4-FFF2-40B4-BE49-F238E27FC236}">
                <a16:creationId xmlns:a16="http://schemas.microsoft.com/office/drawing/2014/main" id="{05BB5972-CE7B-4B72-8EAF-0AE0CAD75983}"/>
              </a:ext>
            </a:extLst>
          </p:cNvPr>
          <p:cNvGrpSpPr/>
          <p:nvPr/>
        </p:nvGrpSpPr>
        <p:grpSpPr>
          <a:xfrm>
            <a:off x="9770757" y="3531141"/>
            <a:ext cx="1920240" cy="1848256"/>
            <a:chOff x="9770757" y="3531141"/>
            <a:chExt cx="1920240" cy="1848256"/>
          </a:xfrm>
        </p:grpSpPr>
        <p:sp>
          <p:nvSpPr>
            <p:cNvPr id="4" name="Rectangle 3">
              <a:extLst>
                <a:ext uri="{FF2B5EF4-FFF2-40B4-BE49-F238E27FC236}">
                  <a16:creationId xmlns:a16="http://schemas.microsoft.com/office/drawing/2014/main" id="{42E85424-5806-4039-8884-E4327AF6F07A}"/>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t>Can we query flat files in the file system using SQL?</a:t>
            </a:r>
          </a:p>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11" name="Group 10" descr="Experiment Icon">
            <a:extLst>
              <a:ext uri="{FF2B5EF4-FFF2-40B4-BE49-F238E27FC236}">
                <a16:creationId xmlns:a16="http://schemas.microsoft.com/office/drawing/2014/main" id="{30D30FD4-5265-4D5C-B314-A44E461F4249}"/>
              </a:ext>
            </a:extLst>
          </p:cNvPr>
          <p:cNvGrpSpPr/>
          <p:nvPr/>
        </p:nvGrpSpPr>
        <p:grpSpPr>
          <a:xfrm>
            <a:off x="9770757" y="3531141"/>
            <a:ext cx="1920240" cy="1848256"/>
            <a:chOff x="9770757" y="3531141"/>
            <a:chExt cx="1920240" cy="1848256"/>
          </a:xfrm>
        </p:grpSpPr>
        <p:sp>
          <p:nvSpPr>
            <p:cNvPr id="12" name="Rectangle 11">
              <a:extLst>
                <a:ext uri="{FF2B5EF4-FFF2-40B4-BE49-F238E27FC236}">
                  <a16:creationId xmlns:a16="http://schemas.microsoft.com/office/drawing/2014/main" id="{5AB4ED16-9CD3-4186-ABCF-133639251031}"/>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achine Learning icon" title="Machine Learning icon">
              <a:extLst>
                <a:ext uri="{FF2B5EF4-FFF2-40B4-BE49-F238E27FC236}">
                  <a16:creationId xmlns:a16="http://schemas.microsoft.com/office/drawing/2014/main" id="{5EDC4D1E-C27C-47FE-A8A8-2A3C364BC6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6358</Words>
  <Application>Microsoft Office PowerPoint</Application>
  <PresentationFormat>Widescreen</PresentationFormat>
  <Paragraphs>400</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- 2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Customer objections review </vt:lpstr>
      <vt:lpstr>Customer objections review - 2 </vt:lpstr>
      <vt:lpstr>Customer objections review - 3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2021-10-15T21:45:50Z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